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9" r:id="rId2"/>
    <p:sldId id="1044" r:id="rId3"/>
    <p:sldId id="1045" r:id="rId4"/>
    <p:sldId id="1046" r:id="rId5"/>
    <p:sldId id="1063" r:id="rId6"/>
    <p:sldId id="823" r:id="rId7"/>
  </p:sldIdLst>
  <p:sldSz cx="12192000" cy="6858000"/>
  <p:notesSz cx="6858000" cy="9144000"/>
  <p:embeddedFontLst>
    <p:embeddedFont>
      <p:font typeface="Ericsson Hilda" panose="00000500000000000000" pitchFamily="2" charset="0"/>
      <p:regular r:id="rId10"/>
      <p:bold r:id="rId11"/>
    </p:embeddedFont>
    <p:embeddedFont>
      <p:font typeface="Ericsson Hilda Light" panose="00000400000000000000" pitchFamily="2" charset="0"/>
      <p:regular r:id="rId12"/>
    </p:embeddedFont>
    <p:embeddedFont>
      <p:font typeface="Ericsson Technical Icons" panose="00000500000000000000" pitchFamily="2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dy Gan" initials="JGJ" lastIdx="1" clrIdx="0">
    <p:extLst>
      <p:ext uri="{19B8F6BF-5375-455C-9EA6-DF929625EA0E}">
        <p15:presenceInfo xmlns:p15="http://schemas.microsoft.com/office/powerpoint/2012/main" userId="Judy G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000F17-0F66-45E2-810A-3EB8600C660F}" v="209" dt="2019-05-07T07:37:25.4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6" autoAdjust="0"/>
    <p:restoredTop sz="93465" autoAdjust="0"/>
  </p:normalViewPr>
  <p:slideViewPr>
    <p:cSldViewPr snapToGrid="0" snapToObjects="1" showGuides="1">
      <p:cViewPr varScale="1">
        <p:scale>
          <a:sx n="74" d="100"/>
          <a:sy n="74" d="100"/>
        </p:scale>
        <p:origin x="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y Gan Juying" userId="16e398e7-407f-42da-a719-ca3982793afa" providerId="ADAL" clId="{9A000F17-0F66-45E2-810A-3EB8600C660F}"/>
    <pc:docChg chg="undo custSel modSld modMainMaster modHandout">
      <pc:chgData name="Judy Gan Juying" userId="16e398e7-407f-42da-a719-ca3982793afa" providerId="ADAL" clId="{9A000F17-0F66-45E2-810A-3EB8600C660F}" dt="2019-05-07T07:37:25.444" v="193" actId="20577"/>
      <pc:docMkLst>
        <pc:docMk/>
      </pc:docMkLst>
      <pc:sldChg chg="modNotes">
        <pc:chgData name="Judy Gan Juying" userId="16e398e7-407f-42da-a719-ca3982793afa" providerId="ADAL" clId="{9A000F17-0F66-45E2-810A-3EB8600C660F}" dt="2019-05-07T07:31:55.206" v="15" actId="20577"/>
        <pc:sldMkLst>
          <pc:docMk/>
          <pc:sldMk cId="2189475887" sldId="259"/>
        </pc:sldMkLst>
      </pc:sldChg>
      <pc:sldChg chg="modNotes">
        <pc:chgData name="Judy Gan Juying" userId="16e398e7-407f-42da-a719-ca3982793afa" providerId="ADAL" clId="{9A000F17-0F66-45E2-810A-3EB8600C660F}" dt="2019-05-07T07:31:55.238" v="35" actId="20577"/>
        <pc:sldMkLst>
          <pc:docMk/>
          <pc:sldMk cId="1691276313" sldId="823"/>
        </pc:sldMkLst>
      </pc:sldChg>
      <pc:sldChg chg="addSp modSp modNotes">
        <pc:chgData name="Judy Gan Juying" userId="16e398e7-407f-42da-a719-ca3982793afa" providerId="ADAL" clId="{9A000F17-0F66-45E2-810A-3EB8600C660F}" dt="2019-05-07T07:34:52.036" v="142" actId="1036"/>
        <pc:sldMkLst>
          <pc:docMk/>
          <pc:sldMk cId="1618834282" sldId="1044"/>
        </pc:sldMkLst>
        <pc:spChg chg="mod">
          <ac:chgData name="Judy Gan Juying" userId="16e398e7-407f-42da-a719-ca3982793afa" providerId="ADAL" clId="{9A000F17-0F66-45E2-810A-3EB8600C660F}" dt="2019-05-07T07:33:47.308" v="101" actId="20577"/>
          <ac:spMkLst>
            <pc:docMk/>
            <pc:sldMk cId="1618834282" sldId="1044"/>
            <ac:spMk id="2" creationId="{A9F1C28E-6DF9-4C05-9335-9FC952768C91}"/>
          </ac:spMkLst>
        </pc:spChg>
        <pc:spChg chg="mod">
          <ac:chgData name="Judy Gan Juying" userId="16e398e7-407f-42da-a719-ca3982793afa" providerId="ADAL" clId="{9A000F17-0F66-45E2-810A-3EB8600C660F}" dt="2019-05-07T07:32:40.319" v="68" actId="688"/>
          <ac:spMkLst>
            <pc:docMk/>
            <pc:sldMk cId="1618834282" sldId="1044"/>
            <ac:spMk id="18" creationId="{1C269F8B-D04E-4E64-BC40-AE8E377D677F}"/>
          </ac:spMkLst>
        </pc:spChg>
        <pc:spChg chg="mod">
          <ac:chgData name="Judy Gan Juying" userId="16e398e7-407f-42da-a719-ca3982793afa" providerId="ADAL" clId="{9A000F17-0F66-45E2-810A-3EB8600C660F}" dt="2019-05-07T07:32:55.326" v="72" actId="688"/>
          <ac:spMkLst>
            <pc:docMk/>
            <pc:sldMk cId="1618834282" sldId="1044"/>
            <ac:spMk id="46" creationId="{14F333BA-4FA3-4D7D-AF65-E58862CC7CC1}"/>
          </ac:spMkLst>
        </pc:spChg>
        <pc:spChg chg="mod">
          <ac:chgData name="Judy Gan Juying" userId="16e398e7-407f-42da-a719-ca3982793afa" providerId="ADAL" clId="{9A000F17-0F66-45E2-810A-3EB8600C660F}" dt="2019-05-07T07:32:43.830" v="69" actId="1076"/>
          <ac:spMkLst>
            <pc:docMk/>
            <pc:sldMk cId="1618834282" sldId="1044"/>
            <ac:spMk id="63" creationId="{3AB342EB-A2B6-437F-9FCE-E41DD3997D6D}"/>
          </ac:spMkLst>
        </pc:spChg>
        <pc:spChg chg="add mod">
          <ac:chgData name="Judy Gan Juying" userId="16e398e7-407f-42da-a719-ca3982793afa" providerId="ADAL" clId="{9A000F17-0F66-45E2-810A-3EB8600C660F}" dt="2019-05-07T07:34:52.036" v="142" actId="1036"/>
          <ac:spMkLst>
            <pc:docMk/>
            <pc:sldMk cId="1618834282" sldId="1044"/>
            <ac:spMk id="67" creationId="{0E5D8BB7-00BB-41F9-9293-7F1F06FAEF61}"/>
          </ac:spMkLst>
        </pc:spChg>
        <pc:spChg chg="add mod">
          <ac:chgData name="Judy Gan Juying" userId="16e398e7-407f-42da-a719-ca3982793afa" providerId="ADAL" clId="{9A000F17-0F66-45E2-810A-3EB8600C660F}" dt="2019-05-07T07:33:34.127" v="84" actId="571"/>
          <ac:spMkLst>
            <pc:docMk/>
            <pc:sldMk cId="1618834282" sldId="1044"/>
            <ac:spMk id="70" creationId="{33F6C903-E47A-4124-B815-9CBB0FEDC593}"/>
          </ac:spMkLst>
        </pc:spChg>
        <pc:spChg chg="add mod">
          <ac:chgData name="Judy Gan Juying" userId="16e398e7-407f-42da-a719-ca3982793afa" providerId="ADAL" clId="{9A000F17-0F66-45E2-810A-3EB8600C660F}" dt="2019-05-07T07:33:53.015" v="102" actId="571"/>
          <ac:spMkLst>
            <pc:docMk/>
            <pc:sldMk cId="1618834282" sldId="1044"/>
            <ac:spMk id="71" creationId="{A8992C59-8F06-4BEF-90F4-43E46D5FD526}"/>
          </ac:spMkLst>
        </pc:spChg>
        <pc:spChg chg="add mod">
          <ac:chgData name="Judy Gan Juying" userId="16e398e7-407f-42da-a719-ca3982793afa" providerId="ADAL" clId="{9A000F17-0F66-45E2-810A-3EB8600C660F}" dt="2019-05-07T07:34:12.550" v="124" actId="1076"/>
          <ac:spMkLst>
            <pc:docMk/>
            <pc:sldMk cId="1618834282" sldId="1044"/>
            <ac:spMk id="74" creationId="{F33BAF9E-D72B-468D-9466-3447526F1C81}"/>
          </ac:spMkLst>
        </pc:spChg>
        <pc:spChg chg="mod">
          <ac:chgData name="Judy Gan Juying" userId="16e398e7-407f-42da-a719-ca3982793afa" providerId="ADAL" clId="{9A000F17-0F66-45E2-810A-3EB8600C660F}" dt="2019-05-07T07:32:13.383" v="39" actId="1076"/>
          <ac:spMkLst>
            <pc:docMk/>
            <pc:sldMk cId="1618834282" sldId="1044"/>
            <ac:spMk id="94" creationId="{B3EFE4F9-166A-45DD-819B-8FD7DCD6BCF7}"/>
          </ac:spMkLst>
        </pc:spChg>
        <pc:spChg chg="mod">
          <ac:chgData name="Judy Gan Juying" userId="16e398e7-407f-42da-a719-ca3982793afa" providerId="ADAL" clId="{9A000F17-0F66-45E2-810A-3EB8600C660F}" dt="2019-05-07T07:32:30.404" v="65" actId="1036"/>
          <ac:spMkLst>
            <pc:docMk/>
            <pc:sldMk cId="1618834282" sldId="1044"/>
            <ac:spMk id="95" creationId="{9CB62CCE-D1B8-48FA-80DB-67F799D555E2}"/>
          </ac:spMkLst>
        </pc:spChg>
        <pc:spChg chg="mod">
          <ac:chgData name="Judy Gan Juying" userId="16e398e7-407f-42da-a719-ca3982793afa" providerId="ADAL" clId="{9A000F17-0F66-45E2-810A-3EB8600C660F}" dt="2019-05-07T07:32:30.404" v="65" actId="1036"/>
          <ac:spMkLst>
            <pc:docMk/>
            <pc:sldMk cId="1618834282" sldId="1044"/>
            <ac:spMk id="96" creationId="{A1EE830F-1A34-4EFE-8256-68BCC4874B89}"/>
          </ac:spMkLst>
        </pc:spChg>
        <pc:spChg chg="mod">
          <ac:chgData name="Judy Gan Juying" userId="16e398e7-407f-42da-a719-ca3982793afa" providerId="ADAL" clId="{9A000F17-0F66-45E2-810A-3EB8600C660F}" dt="2019-05-07T07:34:35.052" v="133" actId="20577"/>
          <ac:spMkLst>
            <pc:docMk/>
            <pc:sldMk cId="1618834282" sldId="1044"/>
            <ac:spMk id="108" creationId="{739E149E-92D6-4166-BFBE-4F3DF8B0EDE9}"/>
          </ac:spMkLst>
        </pc:spChg>
        <pc:cxnChg chg="mod">
          <ac:chgData name="Judy Gan Juying" userId="16e398e7-407f-42da-a719-ca3982793afa" providerId="ADAL" clId="{9A000F17-0F66-45E2-810A-3EB8600C660F}" dt="2019-05-07T07:32:35.592" v="66" actId="14100"/>
          <ac:cxnSpMkLst>
            <pc:docMk/>
            <pc:sldMk cId="1618834282" sldId="1044"/>
            <ac:cxnSpMk id="26" creationId="{1E83EA0A-DF8E-46F3-B99C-29C6CD625BDC}"/>
          </ac:cxnSpMkLst>
        </pc:cxnChg>
        <pc:cxnChg chg="mod">
          <ac:chgData name="Judy Gan Juying" userId="16e398e7-407f-42da-a719-ca3982793afa" providerId="ADAL" clId="{9A000F17-0F66-45E2-810A-3EB8600C660F}" dt="2019-05-07T07:32:51.432" v="70" actId="14100"/>
          <ac:cxnSpMkLst>
            <pc:docMk/>
            <pc:sldMk cId="1618834282" sldId="1044"/>
            <ac:cxnSpMk id="50" creationId="{6A2CB437-A6BB-4976-9AB1-2903C9D46C72}"/>
          </ac:cxnSpMkLst>
        </pc:cxnChg>
        <pc:cxnChg chg="mod">
          <ac:chgData name="Judy Gan Juying" userId="16e398e7-407f-42da-a719-ca3982793afa" providerId="ADAL" clId="{9A000F17-0F66-45E2-810A-3EB8600C660F}" dt="2019-05-07T07:32:15.735" v="40" actId="1076"/>
          <ac:cxnSpMkLst>
            <pc:docMk/>
            <pc:sldMk cId="1618834282" sldId="1044"/>
            <ac:cxnSpMk id="79" creationId="{AAB523C3-4451-49D1-BA16-0595871CF26C}"/>
          </ac:cxnSpMkLst>
        </pc:cxnChg>
        <pc:cxnChg chg="mod">
          <ac:chgData name="Judy Gan Juying" userId="16e398e7-407f-42da-a719-ca3982793afa" providerId="ADAL" clId="{9A000F17-0F66-45E2-810A-3EB8600C660F}" dt="2019-05-07T07:32:30.404" v="65" actId="1036"/>
          <ac:cxnSpMkLst>
            <pc:docMk/>
            <pc:sldMk cId="1618834282" sldId="1044"/>
            <ac:cxnSpMk id="98" creationId="{5FDBC46E-BAE5-4E0E-A3BA-730DB9EA4D77}"/>
          </ac:cxnSpMkLst>
        </pc:cxnChg>
      </pc:sldChg>
      <pc:sldChg chg="modSp modNotes">
        <pc:chgData name="Judy Gan Juying" userId="16e398e7-407f-42da-a719-ca3982793afa" providerId="ADAL" clId="{9A000F17-0F66-45E2-810A-3EB8600C660F}" dt="2019-05-07T07:35:58.631" v="164" actId="14100"/>
        <pc:sldMkLst>
          <pc:docMk/>
          <pc:sldMk cId="771395823" sldId="1045"/>
        </pc:sldMkLst>
        <pc:spChg chg="mod">
          <ac:chgData name="Judy Gan Juying" userId="16e398e7-407f-42da-a719-ca3982793afa" providerId="ADAL" clId="{9A000F17-0F66-45E2-810A-3EB8600C660F}" dt="2019-05-07T07:35:58.631" v="164" actId="14100"/>
          <ac:spMkLst>
            <pc:docMk/>
            <pc:sldMk cId="771395823" sldId="1045"/>
            <ac:spMk id="2" creationId="{37B7A568-A36E-466D-A05A-1D75940336AA}"/>
          </ac:spMkLst>
        </pc:spChg>
      </pc:sldChg>
      <pc:sldChg chg="modSp modNotes">
        <pc:chgData name="Judy Gan Juying" userId="16e398e7-407f-42da-a719-ca3982793afa" providerId="ADAL" clId="{9A000F17-0F66-45E2-810A-3EB8600C660F}" dt="2019-05-07T07:36:31.391" v="184" actId="20577"/>
        <pc:sldMkLst>
          <pc:docMk/>
          <pc:sldMk cId="928990614" sldId="1046"/>
        </pc:sldMkLst>
        <pc:spChg chg="mod">
          <ac:chgData name="Judy Gan Juying" userId="16e398e7-407f-42da-a719-ca3982793afa" providerId="ADAL" clId="{9A000F17-0F66-45E2-810A-3EB8600C660F}" dt="2019-05-07T07:36:31.391" v="184" actId="20577"/>
          <ac:spMkLst>
            <pc:docMk/>
            <pc:sldMk cId="928990614" sldId="1046"/>
            <ac:spMk id="2" creationId="{385E1DB8-8CC0-4EA9-B5FE-9123FE8DB0A3}"/>
          </ac:spMkLst>
        </pc:spChg>
      </pc:sldChg>
      <pc:sldChg chg="modSp modNotes">
        <pc:chgData name="Judy Gan Juying" userId="16e398e7-407f-42da-a719-ca3982793afa" providerId="ADAL" clId="{9A000F17-0F66-45E2-810A-3EB8600C660F}" dt="2019-05-07T07:37:25.444" v="193" actId="20577"/>
        <pc:sldMkLst>
          <pc:docMk/>
          <pc:sldMk cId="1552492006" sldId="1063"/>
        </pc:sldMkLst>
        <pc:spChg chg="mod">
          <ac:chgData name="Judy Gan Juying" userId="16e398e7-407f-42da-a719-ca3982793afa" providerId="ADAL" clId="{9A000F17-0F66-45E2-810A-3EB8600C660F}" dt="2019-05-07T07:37:25.444" v="193" actId="20577"/>
          <ac:spMkLst>
            <pc:docMk/>
            <pc:sldMk cId="1552492006" sldId="1063"/>
            <ac:spMk id="2" creationId="{18F93A3F-7645-43A6-91D6-1074AC3421B0}"/>
          </ac:spMkLst>
        </pc:spChg>
      </pc:sldChg>
      <pc:sldMasterChg chg="modSp">
        <pc:chgData name="Judy Gan Juying" userId="16e398e7-407f-42da-a719-ca3982793afa" providerId="ADAL" clId="{9A000F17-0F66-45E2-810A-3EB8600C660F}" dt="2019-05-07T07:31:55.187" v="11" actId="20577"/>
        <pc:sldMasterMkLst>
          <pc:docMk/>
          <pc:sldMasterMk cId="2523064765" sldId="2147483660"/>
        </pc:sldMasterMkLst>
        <pc:spChg chg="mod">
          <ac:chgData name="Judy Gan Juying" userId="16e398e7-407f-42da-a719-ca3982793afa" providerId="ADAL" clId="{9A000F17-0F66-45E2-810A-3EB8600C660F}" dt="2019-05-07T07:31:55.187" v="11" actId="20577"/>
          <ac:spMkLst>
            <pc:docMk/>
            <pc:sldMasterMk cId="2523064765" sldId="2147483660"/>
            <ac:spMk id="2" creationId="{B5D66844-3D70-468C-AC9F-76DF3D537153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2019-05-07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B281085-9133-44ED-8817-919EDE17DF1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B2BAF-D531-47AA-8EC4-9185F0BA569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339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7805-8F4A-4CBA-9892-E74BEB8D708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42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163497-4873-445B-B3E7-BE5220A9C4C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442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CC8357-7571-4943-B4A5-21B045399A8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818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2019-05-07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C1A669-2964-4FD6-A28A-3113976B3ED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377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2300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2019-05-07  |    |  Page </a:t>
            </a:r>
            <a:fld id="{4B50B1BE-3808-45BB-821D-0A1A33B0702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EB6F03F3-1199-4BDC-B39F-3728C3F6A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940" y="1385455"/>
            <a:ext cx="10577715" cy="4562764"/>
          </a:xfrm>
        </p:spPr>
        <p:txBody>
          <a:bodyPr>
            <a:noAutofit/>
          </a:bodyPr>
          <a:lstStyle/>
          <a:p>
            <a:r>
              <a:rPr lang="en-GB" sz="2800" b="1" dirty="0"/>
              <a:t>Source:	Ericsson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Title:	Resource Release at 5GS to EPS handover with N26</a:t>
            </a:r>
            <a:br>
              <a:rPr lang="en-GB" sz="2400" b="1" dirty="0"/>
            </a:br>
            <a:br>
              <a:rPr lang="en-US" sz="2800" b="1" dirty="0"/>
            </a:br>
            <a:r>
              <a:rPr lang="en-GB" sz="2800" b="1" dirty="0"/>
              <a:t>Document for:		Discussion/Agreement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Agenda Item:		6.5.9 </a:t>
            </a:r>
            <a:br>
              <a:rPr lang="en-GB" sz="2800" b="1" dirty="0"/>
            </a:br>
            <a:br>
              <a:rPr lang="en-US" sz="2800" b="1" dirty="0"/>
            </a:br>
            <a:r>
              <a:rPr lang="en-GB" sz="2800" b="1" dirty="0"/>
              <a:t>Work Item / Release:	5GS_Ph1</a:t>
            </a:r>
            <a:br>
              <a:rPr lang="en-US" b="1" dirty="0"/>
            </a:br>
            <a:endParaRPr lang="it-IT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387F49-47EC-4C6F-980A-C786EA00328F}"/>
              </a:ext>
            </a:extLst>
          </p:cNvPr>
          <p:cNvSpPr/>
          <p:nvPr/>
        </p:nvSpPr>
        <p:spPr>
          <a:xfrm>
            <a:off x="352797" y="220264"/>
            <a:ext cx="7304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#133</a:t>
            </a:r>
            <a:br>
              <a:rPr lang="en-GB" b="1" dirty="0"/>
            </a:br>
            <a:r>
              <a:rPr lang="en-GB" b="1" dirty="0"/>
              <a:t>Reno, Nevada, USA, 13-17 May 2019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D94EE2-8A3C-4776-ABED-4EFAEBE4F04D}"/>
              </a:ext>
            </a:extLst>
          </p:cNvPr>
          <p:cNvSpPr txBox="1"/>
          <p:nvPr/>
        </p:nvSpPr>
        <p:spPr>
          <a:xfrm>
            <a:off x="8526123" y="343374"/>
            <a:ext cx="2446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 err="1"/>
              <a:t>Tdoc</a:t>
            </a:r>
            <a:r>
              <a:rPr lang="en-GB" sz="2000" b="1" dirty="0"/>
              <a:t> S2-1905091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3A7CFA-9904-455A-95AB-E20E964E0915}"/>
              </a:ext>
            </a:extLst>
          </p:cNvPr>
          <p:cNvCxnSpPr>
            <a:cxnSpLocks/>
          </p:cNvCxnSpPr>
          <p:nvPr/>
        </p:nvCxnSpPr>
        <p:spPr bwMode="auto">
          <a:xfrm>
            <a:off x="8868219" y="2105051"/>
            <a:ext cx="0" cy="108184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F1C28E-6DF9-4C05-9335-9FC952768C9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09630" y="1421784"/>
            <a:ext cx="4231796" cy="1130041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In </a:t>
            </a:r>
            <a:r>
              <a:rPr lang="en-US" sz="1400" dirty="0">
                <a:solidFill>
                  <a:schemeClr val="accent1"/>
                </a:solidFill>
              </a:rPr>
              <a:t>Non-roaming and LBO roaming,  </a:t>
            </a:r>
            <a:r>
              <a:rPr lang="en-US" sz="1400" dirty="0"/>
              <a:t>the following resource needs to be released:</a:t>
            </a:r>
          </a:p>
          <a:p>
            <a:pPr marL="0" indent="0">
              <a:buNone/>
            </a:pPr>
            <a:r>
              <a:rPr lang="en-US" sz="1400" dirty="0"/>
              <a:t>         NG-RAN resource</a:t>
            </a:r>
          </a:p>
          <a:p>
            <a:pPr marL="0" indent="0">
              <a:buNone/>
            </a:pPr>
            <a:r>
              <a:rPr lang="en-US" sz="1400" dirty="0"/>
              <a:t>        Indirect data forwarding tunnel(s) if any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2FBEED-BD5F-4A30-A552-479D8E164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62" y="55033"/>
            <a:ext cx="12097658" cy="953765"/>
          </a:xfrm>
        </p:spPr>
        <p:txBody>
          <a:bodyPr/>
          <a:lstStyle/>
          <a:p>
            <a:r>
              <a:rPr lang="en-US" sz="2800" dirty="0"/>
              <a:t>Discussion (1/3)</a:t>
            </a:r>
            <a:br>
              <a:rPr lang="en-US" sz="2400" dirty="0">
                <a:solidFill>
                  <a:schemeClr val="accent1"/>
                </a:solidFill>
              </a:rPr>
            </a:br>
            <a:r>
              <a:rPr lang="en-US" sz="2400" dirty="0">
                <a:solidFill>
                  <a:schemeClr val="accent1"/>
                </a:solidFill>
              </a:rPr>
              <a:t>Resource to be released </a:t>
            </a:r>
            <a:r>
              <a:rPr lang="en-US" sz="2400" dirty="0"/>
              <a:t>at 5GS when 5GS to EPS handover (with N26) is completed </a:t>
            </a:r>
            <a:endParaRPr lang="en-US" sz="28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C0E6DC1-009A-4894-B282-FE2DD42573C7}"/>
              </a:ext>
            </a:extLst>
          </p:cNvPr>
          <p:cNvSpPr/>
          <p:nvPr/>
        </p:nvSpPr>
        <p:spPr bwMode="auto">
          <a:xfrm>
            <a:off x="8419610" y="1677906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MME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7BD72B9-357B-4D51-8C4E-5DD005B7AF30}"/>
              </a:ext>
            </a:extLst>
          </p:cNvPr>
          <p:cNvSpPr/>
          <p:nvPr/>
        </p:nvSpPr>
        <p:spPr bwMode="auto">
          <a:xfrm>
            <a:off x="8474201" y="3186891"/>
            <a:ext cx="729657" cy="27081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AMF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20979C6-B9A5-4190-86CA-311C98F5FA73}"/>
              </a:ext>
            </a:extLst>
          </p:cNvPr>
          <p:cNvSpPr/>
          <p:nvPr/>
        </p:nvSpPr>
        <p:spPr bwMode="auto">
          <a:xfrm>
            <a:off x="9901287" y="1719269"/>
            <a:ext cx="608632" cy="3365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/>
              <a:t>SGW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7BFFB71-03F4-4992-A3DB-3EDE4F1FE1C0}"/>
              </a:ext>
            </a:extLst>
          </p:cNvPr>
          <p:cNvSpPr/>
          <p:nvPr/>
        </p:nvSpPr>
        <p:spPr bwMode="auto">
          <a:xfrm>
            <a:off x="7137861" y="3186891"/>
            <a:ext cx="992512" cy="2708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NG-RAN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91DA6C3-A10A-4E5A-99D5-A156C605A1B3}"/>
              </a:ext>
            </a:extLst>
          </p:cNvPr>
          <p:cNvSpPr/>
          <p:nvPr/>
        </p:nvSpPr>
        <p:spPr bwMode="auto">
          <a:xfrm>
            <a:off x="7038517" y="1712924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 err="1">
                <a:ln>
                  <a:noFill/>
                </a:ln>
                <a:effectLst/>
                <a:latin typeface="+mn-lt"/>
              </a:rPr>
              <a:t>eNB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5F241B7-CF3F-468C-9562-A300A42D738D}"/>
              </a:ext>
            </a:extLst>
          </p:cNvPr>
          <p:cNvCxnSpPr>
            <a:cxnSpLocks/>
          </p:cNvCxnSpPr>
          <p:nvPr/>
        </p:nvCxnSpPr>
        <p:spPr bwMode="auto">
          <a:xfrm>
            <a:off x="10542725" y="1856650"/>
            <a:ext cx="879906" cy="4030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E5462B2-FE27-41C3-ACBB-18B45192539E}"/>
              </a:ext>
            </a:extLst>
          </p:cNvPr>
          <p:cNvSpPr txBox="1"/>
          <p:nvPr/>
        </p:nvSpPr>
        <p:spPr bwMode="auto">
          <a:xfrm rot="1696752">
            <a:off x="10674345" y="1816013"/>
            <a:ext cx="584326" cy="2673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S5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269F8B-D04E-4E64-BC40-AE8E377D677F}"/>
              </a:ext>
            </a:extLst>
          </p:cNvPr>
          <p:cNvSpPr txBox="1"/>
          <p:nvPr/>
        </p:nvSpPr>
        <p:spPr bwMode="auto">
          <a:xfrm rot="19886929">
            <a:off x="9765951" y="2643194"/>
            <a:ext cx="584326" cy="3254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N11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CCDEFD1-F7FB-46F4-B4DC-64109B2E0558}"/>
              </a:ext>
            </a:extLst>
          </p:cNvPr>
          <p:cNvSpPr/>
          <p:nvPr/>
        </p:nvSpPr>
        <p:spPr bwMode="auto">
          <a:xfrm>
            <a:off x="6156091" y="1996614"/>
            <a:ext cx="745713" cy="1311563"/>
          </a:xfrm>
          <a:custGeom>
            <a:avLst/>
            <a:gdLst>
              <a:gd name="connsiteX0" fmla="*/ 440913 w 745713"/>
              <a:gd name="connsiteY0" fmla="*/ 0 h 1311563"/>
              <a:gd name="connsiteX1" fmla="*/ 6804 w 745713"/>
              <a:gd name="connsiteY1" fmla="*/ 609600 h 1311563"/>
              <a:gd name="connsiteX2" fmla="*/ 745713 w 745713"/>
              <a:gd name="connsiteY2" fmla="*/ 1311563 h 131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5713" h="1311563">
                <a:moveTo>
                  <a:pt x="440913" y="0"/>
                </a:moveTo>
                <a:cubicBezTo>
                  <a:pt x="198458" y="195503"/>
                  <a:pt x="-43996" y="391006"/>
                  <a:pt x="6804" y="609600"/>
                </a:cubicBezTo>
                <a:cubicBezTo>
                  <a:pt x="57604" y="828194"/>
                  <a:pt x="401658" y="1069878"/>
                  <a:pt x="745713" y="1311563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95BE2FF-3ACA-4E4D-BB82-DF93C5DAD07C}"/>
              </a:ext>
            </a:extLst>
          </p:cNvPr>
          <p:cNvSpPr/>
          <p:nvPr/>
        </p:nvSpPr>
        <p:spPr bwMode="auto">
          <a:xfrm>
            <a:off x="11052345" y="2018178"/>
            <a:ext cx="740572" cy="2175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/>
              <a:t>PGW-C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8C5B74F-8529-4FF0-A55C-903217F63108}"/>
              </a:ext>
            </a:extLst>
          </p:cNvPr>
          <p:cNvSpPr/>
          <p:nvPr/>
        </p:nvSpPr>
        <p:spPr bwMode="auto">
          <a:xfrm>
            <a:off x="11069009" y="2239149"/>
            <a:ext cx="723906" cy="2624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SMF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E83EA0A-DF8E-46F3-B99C-29C6CD625BDC}"/>
              </a:ext>
            </a:extLst>
          </p:cNvPr>
          <p:cNvCxnSpPr>
            <a:cxnSpLocks/>
            <a:stCxn id="5" idx="3"/>
            <a:endCxn id="25" idx="1"/>
          </p:cNvCxnSpPr>
          <p:nvPr/>
        </p:nvCxnSpPr>
        <p:spPr bwMode="auto">
          <a:xfrm flipV="1">
            <a:off x="9203858" y="2370354"/>
            <a:ext cx="1865151" cy="95194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9" name="Freeform 4">
            <a:extLst>
              <a:ext uri="{FF2B5EF4-FFF2-40B4-BE49-F238E27FC236}">
                <a16:creationId xmlns:a16="http://schemas.microsoft.com/office/drawing/2014/main" id="{D08AA96F-BB65-4737-8251-1E028D2F7B0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92893" y="2340150"/>
            <a:ext cx="252243" cy="444474"/>
          </a:xfrm>
          <a:custGeom>
            <a:avLst/>
            <a:gdLst>
              <a:gd name="T0" fmla="*/ 2147483647 w 241"/>
              <a:gd name="T1" fmla="*/ 2147483647 h 383"/>
              <a:gd name="T2" fmla="*/ 2147483647 w 241"/>
              <a:gd name="T3" fmla="*/ 2147483647 h 383"/>
              <a:gd name="T4" fmla="*/ 2147483647 w 241"/>
              <a:gd name="T5" fmla="*/ 2147483647 h 383"/>
              <a:gd name="T6" fmla="*/ 2147483647 w 241"/>
              <a:gd name="T7" fmla="*/ 2147483647 h 383"/>
              <a:gd name="T8" fmla="*/ 2147483647 w 241"/>
              <a:gd name="T9" fmla="*/ 2147483647 h 383"/>
              <a:gd name="T10" fmla="*/ 2147483647 w 241"/>
              <a:gd name="T11" fmla="*/ 2147483647 h 383"/>
              <a:gd name="T12" fmla="*/ 2147483647 w 241"/>
              <a:gd name="T13" fmla="*/ 2147483647 h 383"/>
              <a:gd name="T14" fmla="*/ 2147483647 w 241"/>
              <a:gd name="T15" fmla="*/ 2147483647 h 383"/>
              <a:gd name="T16" fmla="*/ 2147483647 w 241"/>
              <a:gd name="T17" fmla="*/ 0 h 383"/>
              <a:gd name="T18" fmla="*/ 2147483647 w 241"/>
              <a:gd name="T19" fmla="*/ 0 h 383"/>
              <a:gd name="T20" fmla="*/ 0 w 241"/>
              <a:gd name="T21" fmla="*/ 2147483647 h 383"/>
              <a:gd name="T22" fmla="*/ 0 w 241"/>
              <a:gd name="T23" fmla="*/ 2147483647 h 383"/>
              <a:gd name="T24" fmla="*/ 2147483647 w 241"/>
              <a:gd name="T25" fmla="*/ 2147483647 h 383"/>
              <a:gd name="T26" fmla="*/ 2147483647 w 241"/>
              <a:gd name="T27" fmla="*/ 2147483647 h 383"/>
              <a:gd name="T28" fmla="*/ 2147483647 w 241"/>
              <a:gd name="T29" fmla="*/ 2147483647 h 383"/>
              <a:gd name="T30" fmla="*/ 2147483647 w 241"/>
              <a:gd name="T31" fmla="*/ 2147483647 h 383"/>
              <a:gd name="T32" fmla="*/ 2147483647 w 241"/>
              <a:gd name="T33" fmla="*/ 2147483647 h 383"/>
              <a:gd name="T34" fmla="*/ 2147483647 w 241"/>
              <a:gd name="T35" fmla="*/ 2147483647 h 383"/>
              <a:gd name="T36" fmla="*/ 2147483647 w 241"/>
              <a:gd name="T37" fmla="*/ 2147483647 h 383"/>
              <a:gd name="T38" fmla="*/ 2147483647 w 241"/>
              <a:gd name="T39" fmla="*/ 2147483647 h 383"/>
              <a:gd name="T40" fmla="*/ 2147483647 w 241"/>
              <a:gd name="T41" fmla="*/ 2147483647 h 383"/>
              <a:gd name="T42" fmla="*/ 2147483647 w 241"/>
              <a:gd name="T43" fmla="*/ 2147483647 h 383"/>
              <a:gd name="T44" fmla="*/ 2147483647 w 241"/>
              <a:gd name="T45" fmla="*/ 2147483647 h 383"/>
              <a:gd name="T46" fmla="*/ 2147483647 w 241"/>
              <a:gd name="T47" fmla="*/ 2147483647 h 383"/>
              <a:gd name="T48" fmla="*/ 2147483647 w 241"/>
              <a:gd name="T49" fmla="*/ 2147483647 h 383"/>
              <a:gd name="T50" fmla="*/ 2147483647 w 241"/>
              <a:gd name="T51" fmla="*/ 2147483647 h 383"/>
              <a:gd name="T52" fmla="*/ 2147483647 w 241"/>
              <a:gd name="T53" fmla="*/ 2147483647 h 383"/>
              <a:gd name="T54" fmla="*/ 2147483647 w 241"/>
              <a:gd name="T55" fmla="*/ 2147483647 h 383"/>
              <a:gd name="T56" fmla="*/ 2147483647 w 241"/>
              <a:gd name="T57" fmla="*/ 2147483647 h 383"/>
              <a:gd name="T58" fmla="*/ 2147483647 w 241"/>
              <a:gd name="T59" fmla="*/ 2147483647 h 383"/>
              <a:gd name="T60" fmla="*/ 2147483647 w 241"/>
              <a:gd name="T61" fmla="*/ 2147483647 h 383"/>
              <a:gd name="T62" fmla="*/ 2147483647 w 241"/>
              <a:gd name="T63" fmla="*/ 2147483647 h 383"/>
              <a:gd name="T64" fmla="*/ 2147483647 w 241"/>
              <a:gd name="T65" fmla="*/ 2147483647 h 383"/>
              <a:gd name="T66" fmla="*/ 2147483647 w 241"/>
              <a:gd name="T67" fmla="*/ 2147483647 h 383"/>
              <a:gd name="T68" fmla="*/ 2147483647 w 241"/>
              <a:gd name="T69" fmla="*/ 2147483647 h 383"/>
              <a:gd name="T70" fmla="*/ 2147483647 w 241"/>
              <a:gd name="T71" fmla="*/ 2147483647 h 383"/>
              <a:gd name="T72" fmla="*/ 2147483647 w 241"/>
              <a:gd name="T73" fmla="*/ 2147483647 h 383"/>
              <a:gd name="T74" fmla="*/ 2147483647 w 241"/>
              <a:gd name="T75" fmla="*/ 2147483647 h 383"/>
              <a:gd name="T76" fmla="*/ 2147483647 w 241"/>
              <a:gd name="T77" fmla="*/ 2147483647 h 383"/>
              <a:gd name="T78" fmla="*/ 2147483647 w 241"/>
              <a:gd name="T79" fmla="*/ 2147483647 h 383"/>
              <a:gd name="T80" fmla="*/ 2147483647 w 241"/>
              <a:gd name="T81" fmla="*/ 2147483647 h 383"/>
              <a:gd name="T82" fmla="*/ 2147483647 w 241"/>
              <a:gd name="T83" fmla="*/ 2147483647 h 383"/>
              <a:gd name="T84" fmla="*/ 2147483647 w 241"/>
              <a:gd name="T85" fmla="*/ 2147483647 h 383"/>
              <a:gd name="T86" fmla="*/ 2147483647 w 241"/>
              <a:gd name="T87" fmla="*/ 2147483647 h 383"/>
              <a:gd name="T88" fmla="*/ 2147483647 w 241"/>
              <a:gd name="T89" fmla="*/ 2147483647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18BA1C-E812-4FBF-9B60-7C983F377AE4}"/>
              </a:ext>
            </a:extLst>
          </p:cNvPr>
          <p:cNvSpPr txBox="1"/>
          <p:nvPr/>
        </p:nvSpPr>
        <p:spPr bwMode="auto">
          <a:xfrm>
            <a:off x="6197747" y="2416304"/>
            <a:ext cx="1084939" cy="2031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UE handover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18BFD7A-12CE-4D4E-BA81-3EFE545A9AB5}"/>
              </a:ext>
            </a:extLst>
          </p:cNvPr>
          <p:cNvSpPr/>
          <p:nvPr/>
        </p:nvSpPr>
        <p:spPr bwMode="auto">
          <a:xfrm>
            <a:off x="5326027" y="1223764"/>
            <a:ext cx="6664751" cy="2507606"/>
          </a:xfrm>
          <a:prstGeom prst="roundRect">
            <a:avLst/>
          </a:prstGeom>
          <a:noFill/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91A1900-C246-4C98-A51B-1E06047062C8}"/>
              </a:ext>
            </a:extLst>
          </p:cNvPr>
          <p:cNvCxnSpPr>
            <a:cxnSpLocks/>
          </p:cNvCxnSpPr>
          <p:nvPr/>
        </p:nvCxnSpPr>
        <p:spPr bwMode="auto">
          <a:xfrm>
            <a:off x="8419610" y="4830638"/>
            <a:ext cx="0" cy="108184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89D416DC-5F04-40FA-9FC7-454C5CEC71E9}"/>
              </a:ext>
            </a:extLst>
          </p:cNvPr>
          <p:cNvSpPr/>
          <p:nvPr/>
        </p:nvSpPr>
        <p:spPr bwMode="auto">
          <a:xfrm>
            <a:off x="8006376" y="4411178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MME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3DC5A8F-D8C4-428A-A71A-28ACB3E3D24D}"/>
              </a:ext>
            </a:extLst>
          </p:cNvPr>
          <p:cNvSpPr/>
          <p:nvPr/>
        </p:nvSpPr>
        <p:spPr bwMode="auto">
          <a:xfrm>
            <a:off x="8088966" y="5864611"/>
            <a:ext cx="729657" cy="3659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AMF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5F41000-0C9E-4163-9EF0-EB41625263CA}"/>
              </a:ext>
            </a:extLst>
          </p:cNvPr>
          <p:cNvSpPr/>
          <p:nvPr/>
        </p:nvSpPr>
        <p:spPr bwMode="auto">
          <a:xfrm>
            <a:off x="9244873" y="4438756"/>
            <a:ext cx="608632" cy="33653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en-US" sz="1400" dirty="0"/>
              <a:t>SGW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3235F03-5743-44B6-970C-48A397B30DFF}"/>
              </a:ext>
            </a:extLst>
          </p:cNvPr>
          <p:cNvSpPr/>
          <p:nvPr/>
        </p:nvSpPr>
        <p:spPr bwMode="auto">
          <a:xfrm>
            <a:off x="6724627" y="5920163"/>
            <a:ext cx="992512" cy="2708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NG-RAN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83A4F72-0153-442F-B038-BA6CD757A7DF}"/>
              </a:ext>
            </a:extLst>
          </p:cNvPr>
          <p:cNvSpPr/>
          <p:nvPr/>
        </p:nvSpPr>
        <p:spPr bwMode="auto">
          <a:xfrm>
            <a:off x="6625283" y="4446196"/>
            <a:ext cx="846862" cy="39607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 err="1">
                <a:ln>
                  <a:noFill/>
                </a:ln>
                <a:effectLst/>
                <a:latin typeface="+mn-lt"/>
              </a:rPr>
              <a:t>eNB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F0B8320-A121-43BE-87DD-986CE024726A}"/>
              </a:ext>
            </a:extLst>
          </p:cNvPr>
          <p:cNvCxnSpPr>
            <a:cxnSpLocks/>
            <a:stCxn id="41" idx="3"/>
          </p:cNvCxnSpPr>
          <p:nvPr/>
        </p:nvCxnSpPr>
        <p:spPr bwMode="auto">
          <a:xfrm>
            <a:off x="9853505" y="4607024"/>
            <a:ext cx="1589006" cy="26891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B3A7AB2B-0C5C-44B4-BFB0-E01F265BEF65}"/>
              </a:ext>
            </a:extLst>
          </p:cNvPr>
          <p:cNvSpPr txBox="1"/>
          <p:nvPr/>
        </p:nvSpPr>
        <p:spPr bwMode="auto">
          <a:xfrm rot="762249">
            <a:off x="10125995" y="4501950"/>
            <a:ext cx="813536" cy="205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S8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4F333BA-4FA3-4D7D-AF65-E58862CC7CC1}"/>
              </a:ext>
            </a:extLst>
          </p:cNvPr>
          <p:cNvSpPr txBox="1"/>
          <p:nvPr/>
        </p:nvSpPr>
        <p:spPr bwMode="auto">
          <a:xfrm rot="20083020">
            <a:off x="10267384" y="5006092"/>
            <a:ext cx="576095" cy="3581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N16</a:t>
            </a: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70C8F10C-398C-44E2-A594-F17325D22563}"/>
              </a:ext>
            </a:extLst>
          </p:cNvPr>
          <p:cNvSpPr/>
          <p:nvPr/>
        </p:nvSpPr>
        <p:spPr bwMode="auto">
          <a:xfrm>
            <a:off x="5944025" y="4729886"/>
            <a:ext cx="745713" cy="1311563"/>
          </a:xfrm>
          <a:custGeom>
            <a:avLst/>
            <a:gdLst>
              <a:gd name="connsiteX0" fmla="*/ 440913 w 745713"/>
              <a:gd name="connsiteY0" fmla="*/ 0 h 1311563"/>
              <a:gd name="connsiteX1" fmla="*/ 6804 w 745713"/>
              <a:gd name="connsiteY1" fmla="*/ 609600 h 1311563"/>
              <a:gd name="connsiteX2" fmla="*/ 745713 w 745713"/>
              <a:gd name="connsiteY2" fmla="*/ 1311563 h 131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5713" h="1311563">
                <a:moveTo>
                  <a:pt x="440913" y="0"/>
                </a:moveTo>
                <a:cubicBezTo>
                  <a:pt x="198458" y="195503"/>
                  <a:pt x="-43996" y="391006"/>
                  <a:pt x="6804" y="609600"/>
                </a:cubicBezTo>
                <a:cubicBezTo>
                  <a:pt x="57604" y="828194"/>
                  <a:pt x="401658" y="1069878"/>
                  <a:pt x="745713" y="1311563"/>
                </a:cubicBez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A2CB437-A6BB-4976-9AB1-2903C9D46C72}"/>
              </a:ext>
            </a:extLst>
          </p:cNvPr>
          <p:cNvCxnSpPr>
            <a:cxnSpLocks/>
            <a:stCxn id="54" idx="3"/>
            <a:endCxn id="65" idx="1"/>
          </p:cNvCxnSpPr>
          <p:nvPr/>
        </p:nvCxnSpPr>
        <p:spPr bwMode="auto">
          <a:xfrm flipV="1">
            <a:off x="9978261" y="4948078"/>
            <a:ext cx="1231621" cy="60542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51" name="Freeform 4">
            <a:extLst>
              <a:ext uri="{FF2B5EF4-FFF2-40B4-BE49-F238E27FC236}">
                <a16:creationId xmlns:a16="http://schemas.microsoft.com/office/drawing/2014/main" id="{B8DF8469-4150-48E4-AA8E-72C8D7DE712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580827" y="5073422"/>
            <a:ext cx="252243" cy="444474"/>
          </a:xfrm>
          <a:custGeom>
            <a:avLst/>
            <a:gdLst>
              <a:gd name="T0" fmla="*/ 2147483647 w 241"/>
              <a:gd name="T1" fmla="*/ 2147483647 h 383"/>
              <a:gd name="T2" fmla="*/ 2147483647 w 241"/>
              <a:gd name="T3" fmla="*/ 2147483647 h 383"/>
              <a:gd name="T4" fmla="*/ 2147483647 w 241"/>
              <a:gd name="T5" fmla="*/ 2147483647 h 383"/>
              <a:gd name="T6" fmla="*/ 2147483647 w 241"/>
              <a:gd name="T7" fmla="*/ 2147483647 h 383"/>
              <a:gd name="T8" fmla="*/ 2147483647 w 241"/>
              <a:gd name="T9" fmla="*/ 2147483647 h 383"/>
              <a:gd name="T10" fmla="*/ 2147483647 w 241"/>
              <a:gd name="T11" fmla="*/ 2147483647 h 383"/>
              <a:gd name="T12" fmla="*/ 2147483647 w 241"/>
              <a:gd name="T13" fmla="*/ 2147483647 h 383"/>
              <a:gd name="T14" fmla="*/ 2147483647 w 241"/>
              <a:gd name="T15" fmla="*/ 2147483647 h 383"/>
              <a:gd name="T16" fmla="*/ 2147483647 w 241"/>
              <a:gd name="T17" fmla="*/ 0 h 383"/>
              <a:gd name="T18" fmla="*/ 2147483647 w 241"/>
              <a:gd name="T19" fmla="*/ 0 h 383"/>
              <a:gd name="T20" fmla="*/ 0 w 241"/>
              <a:gd name="T21" fmla="*/ 2147483647 h 383"/>
              <a:gd name="T22" fmla="*/ 0 w 241"/>
              <a:gd name="T23" fmla="*/ 2147483647 h 383"/>
              <a:gd name="T24" fmla="*/ 2147483647 w 241"/>
              <a:gd name="T25" fmla="*/ 2147483647 h 383"/>
              <a:gd name="T26" fmla="*/ 2147483647 w 241"/>
              <a:gd name="T27" fmla="*/ 2147483647 h 383"/>
              <a:gd name="T28" fmla="*/ 2147483647 w 241"/>
              <a:gd name="T29" fmla="*/ 2147483647 h 383"/>
              <a:gd name="T30" fmla="*/ 2147483647 w 241"/>
              <a:gd name="T31" fmla="*/ 2147483647 h 383"/>
              <a:gd name="T32" fmla="*/ 2147483647 w 241"/>
              <a:gd name="T33" fmla="*/ 2147483647 h 383"/>
              <a:gd name="T34" fmla="*/ 2147483647 w 241"/>
              <a:gd name="T35" fmla="*/ 2147483647 h 383"/>
              <a:gd name="T36" fmla="*/ 2147483647 w 241"/>
              <a:gd name="T37" fmla="*/ 2147483647 h 383"/>
              <a:gd name="T38" fmla="*/ 2147483647 w 241"/>
              <a:gd name="T39" fmla="*/ 2147483647 h 383"/>
              <a:gd name="T40" fmla="*/ 2147483647 w 241"/>
              <a:gd name="T41" fmla="*/ 2147483647 h 383"/>
              <a:gd name="T42" fmla="*/ 2147483647 w 241"/>
              <a:gd name="T43" fmla="*/ 2147483647 h 383"/>
              <a:gd name="T44" fmla="*/ 2147483647 w 241"/>
              <a:gd name="T45" fmla="*/ 2147483647 h 383"/>
              <a:gd name="T46" fmla="*/ 2147483647 w 241"/>
              <a:gd name="T47" fmla="*/ 2147483647 h 383"/>
              <a:gd name="T48" fmla="*/ 2147483647 w 241"/>
              <a:gd name="T49" fmla="*/ 2147483647 h 383"/>
              <a:gd name="T50" fmla="*/ 2147483647 w 241"/>
              <a:gd name="T51" fmla="*/ 2147483647 h 383"/>
              <a:gd name="T52" fmla="*/ 2147483647 w 241"/>
              <a:gd name="T53" fmla="*/ 2147483647 h 383"/>
              <a:gd name="T54" fmla="*/ 2147483647 w 241"/>
              <a:gd name="T55" fmla="*/ 2147483647 h 383"/>
              <a:gd name="T56" fmla="*/ 2147483647 w 241"/>
              <a:gd name="T57" fmla="*/ 2147483647 h 383"/>
              <a:gd name="T58" fmla="*/ 2147483647 w 241"/>
              <a:gd name="T59" fmla="*/ 2147483647 h 383"/>
              <a:gd name="T60" fmla="*/ 2147483647 w 241"/>
              <a:gd name="T61" fmla="*/ 2147483647 h 383"/>
              <a:gd name="T62" fmla="*/ 2147483647 w 241"/>
              <a:gd name="T63" fmla="*/ 2147483647 h 383"/>
              <a:gd name="T64" fmla="*/ 2147483647 w 241"/>
              <a:gd name="T65" fmla="*/ 2147483647 h 383"/>
              <a:gd name="T66" fmla="*/ 2147483647 w 241"/>
              <a:gd name="T67" fmla="*/ 2147483647 h 383"/>
              <a:gd name="T68" fmla="*/ 2147483647 w 241"/>
              <a:gd name="T69" fmla="*/ 2147483647 h 383"/>
              <a:gd name="T70" fmla="*/ 2147483647 w 241"/>
              <a:gd name="T71" fmla="*/ 2147483647 h 383"/>
              <a:gd name="T72" fmla="*/ 2147483647 w 241"/>
              <a:gd name="T73" fmla="*/ 2147483647 h 383"/>
              <a:gd name="T74" fmla="*/ 2147483647 w 241"/>
              <a:gd name="T75" fmla="*/ 2147483647 h 383"/>
              <a:gd name="T76" fmla="*/ 2147483647 w 241"/>
              <a:gd name="T77" fmla="*/ 2147483647 h 383"/>
              <a:gd name="T78" fmla="*/ 2147483647 w 241"/>
              <a:gd name="T79" fmla="*/ 2147483647 h 383"/>
              <a:gd name="T80" fmla="*/ 2147483647 w 241"/>
              <a:gd name="T81" fmla="*/ 2147483647 h 383"/>
              <a:gd name="T82" fmla="*/ 2147483647 w 241"/>
              <a:gd name="T83" fmla="*/ 2147483647 h 383"/>
              <a:gd name="T84" fmla="*/ 2147483647 w 241"/>
              <a:gd name="T85" fmla="*/ 2147483647 h 383"/>
              <a:gd name="T86" fmla="*/ 2147483647 w 241"/>
              <a:gd name="T87" fmla="*/ 2147483647 h 383"/>
              <a:gd name="T88" fmla="*/ 2147483647 w 241"/>
              <a:gd name="T89" fmla="*/ 2147483647 h 38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3F3CEB0-1D7A-4785-8E86-A9DF8440F638}"/>
              </a:ext>
            </a:extLst>
          </p:cNvPr>
          <p:cNvSpPr txBox="1"/>
          <p:nvPr/>
        </p:nvSpPr>
        <p:spPr bwMode="auto">
          <a:xfrm>
            <a:off x="5985681" y="5149576"/>
            <a:ext cx="1084939" cy="2031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UE handover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1050EDAC-324E-40D6-B63D-7385AFCC8760}"/>
              </a:ext>
            </a:extLst>
          </p:cNvPr>
          <p:cNvSpPr/>
          <p:nvPr/>
        </p:nvSpPr>
        <p:spPr bwMode="auto">
          <a:xfrm>
            <a:off x="5326027" y="3813949"/>
            <a:ext cx="6805009" cy="2945380"/>
          </a:xfrm>
          <a:prstGeom prst="roundRect">
            <a:avLst/>
          </a:prstGeom>
          <a:noFill/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9CB9D9BA-4F2C-4AB9-A192-39B29B82475D}"/>
              </a:ext>
            </a:extLst>
          </p:cNvPr>
          <p:cNvSpPr/>
          <p:nvPr/>
        </p:nvSpPr>
        <p:spPr bwMode="auto">
          <a:xfrm>
            <a:off x="9217653" y="5397952"/>
            <a:ext cx="760608" cy="31110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V-SMF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74B0BDE-3FBD-41B8-AB68-A48AD5755AAD}"/>
              </a:ext>
            </a:extLst>
          </p:cNvPr>
          <p:cNvCxnSpPr>
            <a:cxnSpLocks/>
            <a:endCxn id="54" idx="2"/>
          </p:cNvCxnSpPr>
          <p:nvPr/>
        </p:nvCxnSpPr>
        <p:spPr bwMode="auto">
          <a:xfrm flipV="1">
            <a:off x="8841292" y="5709058"/>
            <a:ext cx="756665" cy="39349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0183B74A-F24B-40CE-A4D3-A2B042AF758E}"/>
              </a:ext>
            </a:extLst>
          </p:cNvPr>
          <p:cNvSpPr/>
          <p:nvPr/>
        </p:nvSpPr>
        <p:spPr bwMode="auto">
          <a:xfrm>
            <a:off x="11193218" y="4605329"/>
            <a:ext cx="740572" cy="217585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/>
              <a:t>PGW-C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9617046-7A69-4035-98C7-C5A165DBDB86}"/>
              </a:ext>
            </a:extLst>
          </p:cNvPr>
          <p:cNvSpPr/>
          <p:nvPr/>
        </p:nvSpPr>
        <p:spPr bwMode="auto">
          <a:xfrm>
            <a:off x="11209882" y="4816873"/>
            <a:ext cx="723906" cy="2624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SMF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7603470-C52E-4C3F-80F2-CDC97094DC99}"/>
              </a:ext>
            </a:extLst>
          </p:cNvPr>
          <p:cNvSpPr txBox="1"/>
          <p:nvPr/>
        </p:nvSpPr>
        <p:spPr bwMode="auto">
          <a:xfrm>
            <a:off x="5491748" y="3902698"/>
            <a:ext cx="2982453" cy="2158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>
                <a:solidFill>
                  <a:schemeClr val="accent1"/>
                </a:solidFill>
              </a:rPr>
              <a:t>Home routed roaming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A121F17-A1B2-46F1-BEF2-82A2BE01CDC5}"/>
              </a:ext>
            </a:extLst>
          </p:cNvPr>
          <p:cNvSpPr txBox="1"/>
          <p:nvPr/>
        </p:nvSpPr>
        <p:spPr bwMode="auto">
          <a:xfrm>
            <a:off x="5558096" y="1282795"/>
            <a:ext cx="3449179" cy="1864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600" dirty="0">
                <a:solidFill>
                  <a:schemeClr val="accent1"/>
                </a:solidFill>
              </a:rPr>
              <a:t>Non-roaming and LBO roaming</a:t>
            </a: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6AD82EAF-4948-4C41-97EB-FA7F3B892E25}"/>
              </a:ext>
            </a:extLst>
          </p:cNvPr>
          <p:cNvSpPr/>
          <p:nvPr/>
        </p:nvSpPr>
        <p:spPr bwMode="auto">
          <a:xfrm>
            <a:off x="9348485" y="6144200"/>
            <a:ext cx="729657" cy="2888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V-UPF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7317617-B67F-4FB9-8666-946FC51A66C9}"/>
              </a:ext>
            </a:extLst>
          </p:cNvPr>
          <p:cNvCxnSpPr>
            <a:cxnSpLocks/>
          </p:cNvCxnSpPr>
          <p:nvPr/>
        </p:nvCxnSpPr>
        <p:spPr bwMode="auto">
          <a:xfrm>
            <a:off x="9740302" y="5709058"/>
            <a:ext cx="0" cy="46298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C2B142F3-D68E-4B20-B7A6-CBA97744C226}"/>
              </a:ext>
            </a:extLst>
          </p:cNvPr>
          <p:cNvSpPr txBox="1"/>
          <p:nvPr/>
        </p:nvSpPr>
        <p:spPr bwMode="auto">
          <a:xfrm rot="19951076">
            <a:off x="8836947" y="5740758"/>
            <a:ext cx="584326" cy="3254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/>
              <a:t>N11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AA86D4A-FF47-4D7F-8B05-9979D314968E}"/>
              </a:ext>
            </a:extLst>
          </p:cNvPr>
          <p:cNvSpPr txBox="1"/>
          <p:nvPr/>
        </p:nvSpPr>
        <p:spPr bwMode="auto">
          <a:xfrm>
            <a:off x="8474201" y="2467286"/>
            <a:ext cx="531521" cy="205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N26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81C875C-6A6D-4E1E-95B4-C1265053C46D}"/>
              </a:ext>
            </a:extLst>
          </p:cNvPr>
          <p:cNvSpPr txBox="1"/>
          <p:nvPr/>
        </p:nvSpPr>
        <p:spPr bwMode="auto">
          <a:xfrm>
            <a:off x="8004049" y="5154782"/>
            <a:ext cx="531521" cy="205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N26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329BEED5-94A1-4DCA-9111-54EE54273773}"/>
              </a:ext>
            </a:extLst>
          </p:cNvPr>
          <p:cNvSpPr/>
          <p:nvPr/>
        </p:nvSpPr>
        <p:spPr bwMode="auto">
          <a:xfrm>
            <a:off x="11209882" y="5382763"/>
            <a:ext cx="729657" cy="3647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UPF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AB523C3-4451-49D1-BA16-0595871CF26C}"/>
              </a:ext>
            </a:extLst>
          </p:cNvPr>
          <p:cNvCxnSpPr>
            <a:cxnSpLocks/>
          </p:cNvCxnSpPr>
          <p:nvPr/>
        </p:nvCxnSpPr>
        <p:spPr bwMode="auto">
          <a:xfrm>
            <a:off x="11548101" y="5079283"/>
            <a:ext cx="0" cy="3385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C5F82A60-FB63-4BC3-8F73-C8A2F2B3A9C1}"/>
              </a:ext>
            </a:extLst>
          </p:cNvPr>
          <p:cNvSpPr txBox="1"/>
          <p:nvPr/>
        </p:nvSpPr>
        <p:spPr bwMode="auto">
          <a:xfrm>
            <a:off x="9719381" y="5850545"/>
            <a:ext cx="531521" cy="205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3EFE4F9-166A-45DD-819B-8FD7DCD6BCF7}"/>
              </a:ext>
            </a:extLst>
          </p:cNvPr>
          <p:cNvSpPr txBox="1"/>
          <p:nvPr/>
        </p:nvSpPr>
        <p:spPr bwMode="auto">
          <a:xfrm>
            <a:off x="11498026" y="5059348"/>
            <a:ext cx="531521" cy="205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N4</a:t>
            </a: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9CB62CCE-D1B8-48FA-80DB-67F799D555E2}"/>
              </a:ext>
            </a:extLst>
          </p:cNvPr>
          <p:cNvSpPr/>
          <p:nvPr/>
        </p:nvSpPr>
        <p:spPr bwMode="auto">
          <a:xfrm>
            <a:off x="11306551" y="2919481"/>
            <a:ext cx="531522" cy="3170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UPF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1EE830F-1A34-4EFE-8256-68BCC4874B89}"/>
              </a:ext>
            </a:extLst>
          </p:cNvPr>
          <p:cNvSpPr txBox="1"/>
          <p:nvPr/>
        </p:nvSpPr>
        <p:spPr bwMode="auto">
          <a:xfrm>
            <a:off x="11548101" y="2555742"/>
            <a:ext cx="531521" cy="235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 dirty="0"/>
              <a:t>N4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5FDBC46E-BAE5-4E0E-A3BA-730DB9EA4D77}"/>
              </a:ext>
            </a:extLst>
          </p:cNvPr>
          <p:cNvCxnSpPr>
            <a:cxnSpLocks/>
          </p:cNvCxnSpPr>
          <p:nvPr/>
        </p:nvCxnSpPr>
        <p:spPr bwMode="auto">
          <a:xfrm>
            <a:off x="11571835" y="2547056"/>
            <a:ext cx="0" cy="5960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03" name="Star: 8 Points 102">
            <a:extLst>
              <a:ext uri="{FF2B5EF4-FFF2-40B4-BE49-F238E27FC236}">
                <a16:creationId xmlns:a16="http://schemas.microsoft.com/office/drawing/2014/main" id="{A7447516-CC25-4100-B850-E04A8D0FC375}"/>
              </a:ext>
            </a:extLst>
          </p:cNvPr>
          <p:cNvSpPr/>
          <p:nvPr/>
        </p:nvSpPr>
        <p:spPr bwMode="auto">
          <a:xfrm>
            <a:off x="7964746" y="3322300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  <p:sp>
        <p:nvSpPr>
          <p:cNvPr id="104" name="Star: 8 Points 103">
            <a:extLst>
              <a:ext uri="{FF2B5EF4-FFF2-40B4-BE49-F238E27FC236}">
                <a16:creationId xmlns:a16="http://schemas.microsoft.com/office/drawing/2014/main" id="{C56DA0D1-52FB-4FFD-82E4-91EFC36DA4D4}"/>
              </a:ext>
            </a:extLst>
          </p:cNvPr>
          <p:cNvSpPr/>
          <p:nvPr/>
        </p:nvSpPr>
        <p:spPr bwMode="auto">
          <a:xfrm>
            <a:off x="11474038" y="2331931"/>
            <a:ext cx="306500" cy="270818"/>
          </a:xfrm>
          <a:prstGeom prst="star8">
            <a:avLst>
              <a:gd name="adj" fmla="val 375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105" name="Star: 8 Points 104">
            <a:extLst>
              <a:ext uri="{FF2B5EF4-FFF2-40B4-BE49-F238E27FC236}">
                <a16:creationId xmlns:a16="http://schemas.microsoft.com/office/drawing/2014/main" id="{428E85C6-5A7E-40D4-B908-C0469E464442}"/>
              </a:ext>
            </a:extLst>
          </p:cNvPr>
          <p:cNvSpPr/>
          <p:nvPr/>
        </p:nvSpPr>
        <p:spPr bwMode="auto">
          <a:xfrm>
            <a:off x="7512688" y="6008791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  <p:sp>
        <p:nvSpPr>
          <p:cNvPr id="106" name="Star: 8 Points 105">
            <a:extLst>
              <a:ext uri="{FF2B5EF4-FFF2-40B4-BE49-F238E27FC236}">
                <a16:creationId xmlns:a16="http://schemas.microsoft.com/office/drawing/2014/main" id="{0637A75C-375E-4665-9C7D-69053F569066}"/>
              </a:ext>
            </a:extLst>
          </p:cNvPr>
          <p:cNvSpPr/>
          <p:nvPr/>
        </p:nvSpPr>
        <p:spPr bwMode="auto">
          <a:xfrm>
            <a:off x="9803346" y="5518291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108" name="Content Placeholder 1">
            <a:extLst>
              <a:ext uri="{FF2B5EF4-FFF2-40B4-BE49-F238E27FC236}">
                <a16:creationId xmlns:a16="http://schemas.microsoft.com/office/drawing/2014/main" id="{739E149E-92D6-4166-BFBE-4F3DF8B0EDE9}"/>
              </a:ext>
            </a:extLst>
          </p:cNvPr>
          <p:cNvSpPr txBox="1">
            <a:spLocks/>
          </p:cNvSpPr>
          <p:nvPr/>
        </p:nvSpPr>
        <p:spPr bwMode="auto">
          <a:xfrm>
            <a:off x="595477" y="4241989"/>
            <a:ext cx="4530216" cy="13823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400" dirty="0"/>
              <a:t>In </a:t>
            </a:r>
            <a:r>
              <a:rPr lang="en-US" sz="1400" dirty="0">
                <a:solidFill>
                  <a:schemeClr val="accent1"/>
                </a:solidFill>
              </a:rPr>
              <a:t>Home routed roaming, </a:t>
            </a:r>
            <a:r>
              <a:rPr lang="en-US" sz="1400" dirty="0"/>
              <a:t>the following resource needs to be released</a:t>
            </a:r>
            <a:endParaRPr lang="en-US" sz="1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400" dirty="0"/>
              <a:t>      NG-RAN resource</a:t>
            </a:r>
          </a:p>
          <a:p>
            <a:pPr marL="0" indent="0">
              <a:buNone/>
            </a:pPr>
            <a:r>
              <a:rPr lang="en-US" sz="1400" dirty="0"/>
              <a:t>        SM Context in V-SMF and the indirect data forwarding tunnel(s) if any</a:t>
            </a:r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2A15A98C-CE48-4EB0-97DB-92D4C9D073F0}"/>
              </a:ext>
            </a:extLst>
          </p:cNvPr>
          <p:cNvCxnSpPr>
            <a:cxnSpLocks/>
            <a:stCxn id="2" idx="3"/>
          </p:cNvCxnSpPr>
          <p:nvPr/>
        </p:nvCxnSpPr>
        <p:spPr bwMode="auto">
          <a:xfrm>
            <a:off x="5041426" y="1986805"/>
            <a:ext cx="317565" cy="29424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06558FF7-202C-4639-9CF3-702AB790A8BB}"/>
              </a:ext>
            </a:extLst>
          </p:cNvPr>
          <p:cNvCxnSpPr>
            <a:cxnSpLocks/>
            <a:endCxn id="53" idx="1"/>
          </p:cNvCxnSpPr>
          <p:nvPr/>
        </p:nvCxnSpPr>
        <p:spPr bwMode="auto">
          <a:xfrm>
            <a:off x="5104743" y="4948078"/>
            <a:ext cx="221284" cy="33856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3" name="Speech Bubble: Rectangle with Corners Rounded 62">
            <a:extLst>
              <a:ext uri="{FF2B5EF4-FFF2-40B4-BE49-F238E27FC236}">
                <a16:creationId xmlns:a16="http://schemas.microsoft.com/office/drawing/2014/main" id="{3AB342EB-A2B6-437F-9FCE-E41DD3997D6D}"/>
              </a:ext>
            </a:extLst>
          </p:cNvPr>
          <p:cNvSpPr/>
          <p:nvPr/>
        </p:nvSpPr>
        <p:spPr bwMode="auto">
          <a:xfrm>
            <a:off x="9956596" y="3153148"/>
            <a:ext cx="1146004" cy="406513"/>
          </a:xfrm>
          <a:prstGeom prst="wedgeRoundRectCallout">
            <a:avLst>
              <a:gd name="adj1" fmla="val 87826"/>
              <a:gd name="adj2" fmla="val -156368"/>
              <a:gd name="adj3" fmla="val 16667"/>
            </a:avLst>
          </a:prstGeom>
          <a:noFill/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>
              <a:buClr>
                <a:schemeClr val="tx1"/>
              </a:buClr>
            </a:pPr>
            <a:r>
              <a:rPr lang="en-US" sz="1100" dirty="0"/>
              <a:t>Indirect DF tunnel(s) if any</a:t>
            </a:r>
          </a:p>
        </p:txBody>
      </p:sp>
      <p:sp>
        <p:nvSpPr>
          <p:cNvPr id="66" name="Speech Bubble: Rectangle with Corners Rounded 65">
            <a:extLst>
              <a:ext uri="{FF2B5EF4-FFF2-40B4-BE49-F238E27FC236}">
                <a16:creationId xmlns:a16="http://schemas.microsoft.com/office/drawing/2014/main" id="{BF602EFA-C408-4768-8AB1-AB02496A9B41}"/>
              </a:ext>
            </a:extLst>
          </p:cNvPr>
          <p:cNvSpPr/>
          <p:nvPr/>
        </p:nvSpPr>
        <p:spPr bwMode="auto">
          <a:xfrm>
            <a:off x="10211835" y="6144200"/>
            <a:ext cx="1336266" cy="537332"/>
          </a:xfrm>
          <a:prstGeom prst="wedgeRoundRectCallout">
            <a:avLst>
              <a:gd name="adj1" fmla="val -62180"/>
              <a:gd name="adj2" fmla="val -127733"/>
              <a:gd name="adj3" fmla="val 16667"/>
            </a:avLst>
          </a:prstGeom>
          <a:noFill/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>
              <a:lnSpc>
                <a:spcPct val="85000"/>
              </a:lnSpc>
              <a:buClr>
                <a:schemeClr val="tx1"/>
              </a:buClr>
            </a:pPr>
            <a:r>
              <a:rPr lang="en-US" sz="1100" dirty="0"/>
              <a:t>SM context, and Indirect DF tunnel(s) if any</a:t>
            </a:r>
          </a:p>
        </p:txBody>
      </p:sp>
      <p:sp>
        <p:nvSpPr>
          <p:cNvPr id="67" name="Star: 8 Points 66">
            <a:extLst>
              <a:ext uri="{FF2B5EF4-FFF2-40B4-BE49-F238E27FC236}">
                <a16:creationId xmlns:a16="http://schemas.microsoft.com/office/drawing/2014/main" id="{0E5D8BB7-00BB-41F9-9293-7F1F06FAEF61}"/>
              </a:ext>
            </a:extLst>
          </p:cNvPr>
          <p:cNvSpPr/>
          <p:nvPr/>
        </p:nvSpPr>
        <p:spPr bwMode="auto">
          <a:xfrm>
            <a:off x="601231" y="4986420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70" name="Star: 8 Points 69">
            <a:extLst>
              <a:ext uri="{FF2B5EF4-FFF2-40B4-BE49-F238E27FC236}">
                <a16:creationId xmlns:a16="http://schemas.microsoft.com/office/drawing/2014/main" id="{33F6C903-E47A-4124-B815-9CBB0FEDC593}"/>
              </a:ext>
            </a:extLst>
          </p:cNvPr>
          <p:cNvSpPr/>
          <p:nvPr/>
        </p:nvSpPr>
        <p:spPr bwMode="auto">
          <a:xfrm>
            <a:off x="809630" y="1875945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  <p:sp>
        <p:nvSpPr>
          <p:cNvPr id="71" name="Star: 8 Points 70">
            <a:extLst>
              <a:ext uri="{FF2B5EF4-FFF2-40B4-BE49-F238E27FC236}">
                <a16:creationId xmlns:a16="http://schemas.microsoft.com/office/drawing/2014/main" id="{A8992C59-8F06-4BEF-90F4-43E46D5FD526}"/>
              </a:ext>
            </a:extLst>
          </p:cNvPr>
          <p:cNvSpPr/>
          <p:nvPr/>
        </p:nvSpPr>
        <p:spPr bwMode="auto">
          <a:xfrm>
            <a:off x="826926" y="2146763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74" name="Star: 8 Points 73">
            <a:extLst>
              <a:ext uri="{FF2B5EF4-FFF2-40B4-BE49-F238E27FC236}">
                <a16:creationId xmlns:a16="http://schemas.microsoft.com/office/drawing/2014/main" id="{F33BAF9E-D72B-468D-9466-3447526F1C81}"/>
              </a:ext>
            </a:extLst>
          </p:cNvPr>
          <p:cNvSpPr/>
          <p:nvPr/>
        </p:nvSpPr>
        <p:spPr bwMode="auto">
          <a:xfrm>
            <a:off x="595475" y="4695229"/>
            <a:ext cx="306500" cy="270818"/>
          </a:xfrm>
          <a:prstGeom prst="star8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1883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B7A568-A36E-466D-A05A-1D75940336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5601" y="801278"/>
            <a:ext cx="11332360" cy="5858931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TS 29.502 (v15.3.0) has the following:</a:t>
            </a:r>
          </a:p>
          <a:p>
            <a:pPr marL="369888" lvl="1" indent="0">
              <a:buNone/>
            </a:pPr>
            <a:r>
              <a:rPr lang="en-US" sz="1400" i="1" dirty="0"/>
              <a:t>5.2.2.4 Release SM Context service operation</a:t>
            </a:r>
          </a:p>
          <a:p>
            <a:pPr marL="369888" lvl="1" indent="0">
              <a:buNone/>
            </a:pPr>
            <a:r>
              <a:rPr lang="en-GB" sz="1200" i="1" dirty="0"/>
              <a:t>The </a:t>
            </a:r>
            <a:r>
              <a:rPr lang="en-GB" sz="1200" i="1" dirty="0">
                <a:highlight>
                  <a:srgbClr val="FFFF00"/>
                </a:highlight>
              </a:rPr>
              <a:t>Release SM Context </a:t>
            </a:r>
            <a:r>
              <a:rPr lang="en-GB" sz="1200" i="1" dirty="0"/>
              <a:t>service operation shall be used to release the SM Context of a given PDU session, in the SMF, or in the V-SMF for HR roaming scenarios, in the following procedures: </a:t>
            </a:r>
            <a:endParaRPr lang="en-US" sz="1200" i="1" dirty="0"/>
          </a:p>
          <a:p>
            <a:pPr marL="369888" lvl="1" indent="0">
              <a:buNone/>
            </a:pPr>
            <a:r>
              <a:rPr lang="en-US" sz="1200" i="1" dirty="0"/>
              <a:t>…</a:t>
            </a:r>
          </a:p>
          <a:p>
            <a:pPr marL="369888" lvl="1" indent="0">
              <a:buNone/>
            </a:pPr>
            <a:r>
              <a:rPr lang="en-GB" sz="1200" i="1" dirty="0"/>
              <a:t>2a. On success, the SMF shall return a "204 No Content" response with an empty payload body in the POST response. </a:t>
            </a:r>
            <a:endParaRPr lang="en-US" sz="1200" i="1" dirty="0"/>
          </a:p>
          <a:p>
            <a:pPr marL="369888" lvl="1" indent="0">
              <a:buNone/>
            </a:pPr>
            <a:r>
              <a:rPr lang="en-GB" sz="1200" i="1" dirty="0"/>
              <a:t>If the POST request contains a </a:t>
            </a:r>
            <a:r>
              <a:rPr lang="en-GB" sz="1200" i="1" dirty="0" err="1">
                <a:highlight>
                  <a:srgbClr val="FFFF00"/>
                </a:highlight>
              </a:rPr>
              <a:t>vsmfReleaseOnly</a:t>
            </a:r>
            <a:r>
              <a:rPr lang="en-GB" sz="1200" i="1" dirty="0"/>
              <a:t> indication (i.e. for a 5GS to EPS Idle mode mobility or handover, for a Home Routed PDU session with assigned EBI(s)), the V-SMF shall release its SM context and corresponding PDU session resource locally, i.e. without signalling towards the H-SMF.</a:t>
            </a:r>
            <a:endParaRPr lang="en-US" sz="1200" i="1" dirty="0"/>
          </a:p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</a:rPr>
              <a:t>[Observation-1] </a:t>
            </a:r>
            <a:r>
              <a:rPr lang="en-US" sz="1600" dirty="0">
                <a:solidFill>
                  <a:schemeClr val="accent1"/>
                </a:solidFill>
              </a:rPr>
              <a:t>Stage 3 </a:t>
            </a:r>
            <a:r>
              <a:rPr lang="en-US" sz="1600" dirty="0"/>
              <a:t>has specified that AMF uses </a:t>
            </a:r>
            <a:r>
              <a:rPr lang="en-GB" sz="1600" dirty="0" err="1"/>
              <a:t>Nsmf_PDUSession_ReleaseSMContext</a:t>
            </a:r>
            <a:r>
              <a:rPr lang="en-GB" sz="1600" dirty="0"/>
              <a:t> to remove the SM context in V-SMF with </a:t>
            </a:r>
            <a:r>
              <a:rPr lang="en-GB" sz="1600" dirty="0" err="1"/>
              <a:t>vsmfReleaseOnly</a:t>
            </a:r>
            <a:r>
              <a:rPr lang="en-GB" sz="1600" dirty="0"/>
              <a:t> indication . </a:t>
            </a:r>
            <a:endParaRPr lang="en-US" sz="16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TS 23.502 (v15.5.1) has the following:</a:t>
            </a:r>
          </a:p>
          <a:p>
            <a:pPr marL="369888" lvl="1" indent="0">
              <a:buNone/>
            </a:pPr>
            <a:r>
              <a:rPr lang="x-none" sz="1200" i="1" dirty="0"/>
              <a:t>4.11.1.2.1</a:t>
            </a:r>
            <a:r>
              <a:rPr lang="en-US" sz="1200" i="1" dirty="0"/>
              <a:t> </a:t>
            </a:r>
            <a:r>
              <a:rPr lang="x-none" sz="1200" i="1" dirty="0"/>
              <a:t>5GS to EPS handover using N26 interface</a:t>
            </a:r>
            <a:endParaRPr lang="en-US" sz="1200" i="1" dirty="0"/>
          </a:p>
          <a:p>
            <a:pPr marL="369888" lvl="1" indent="0">
              <a:buNone/>
            </a:pPr>
            <a:r>
              <a:rPr lang="en-US" sz="1200" i="1" dirty="0"/>
              <a:t>…</a:t>
            </a:r>
          </a:p>
          <a:p>
            <a:pPr marL="369888" lvl="1" indent="0">
              <a:buNone/>
            </a:pPr>
            <a:r>
              <a:rPr lang="x-none" sz="1200" i="1" dirty="0"/>
              <a:t>10a.	If </a:t>
            </a:r>
            <a:r>
              <a:rPr lang="x-none" sz="1200" i="1" dirty="0">
                <a:highlight>
                  <a:srgbClr val="FFFF00"/>
                </a:highlight>
              </a:rPr>
              <a:t>indirect </a:t>
            </a:r>
            <a:r>
              <a:rPr lang="en-GB" sz="1200" i="1" dirty="0">
                <a:highlight>
                  <a:srgbClr val="FFFF00"/>
                </a:highlight>
              </a:rPr>
              <a:t>data </a:t>
            </a:r>
            <a:r>
              <a:rPr lang="x-none" sz="1200" i="1" dirty="0">
                <a:highlight>
                  <a:srgbClr val="FFFF00"/>
                </a:highlight>
              </a:rPr>
              <a:t>forwarding applies</a:t>
            </a:r>
            <a:r>
              <a:rPr lang="x-none" sz="1200" i="1" dirty="0"/>
              <a:t>, the </a:t>
            </a:r>
            <a:r>
              <a:rPr lang="x-none" sz="1200" i="1" dirty="0">
                <a:highlight>
                  <a:srgbClr val="FFFF00"/>
                </a:highlight>
              </a:rPr>
              <a:t>AMF sends the Nsmf_PDUSession_UpdateSMContext Request </a:t>
            </a:r>
            <a:r>
              <a:rPr lang="x-none" sz="1200" i="1" dirty="0"/>
              <a:t>(Serving GW Address(es) and Serving GW DL TEID(s) for </a:t>
            </a:r>
            <a:r>
              <a:rPr lang="x-none" sz="1200" i="1" dirty="0">
                <a:highlight>
                  <a:srgbClr val="FFFF00"/>
                </a:highlight>
              </a:rPr>
              <a:t>data forwarding</a:t>
            </a:r>
            <a:r>
              <a:rPr lang="x-none" sz="1200" i="1" dirty="0"/>
              <a:t>) to the </a:t>
            </a:r>
            <a:r>
              <a:rPr lang="x-none" sz="1200" i="1" dirty="0">
                <a:highlight>
                  <a:srgbClr val="FFFF00"/>
                </a:highlight>
              </a:rPr>
              <a:t>PGW-C+SMF</a:t>
            </a:r>
            <a:r>
              <a:rPr lang="en-GB" sz="1200" i="1" dirty="0">
                <a:highlight>
                  <a:srgbClr val="FFFF00"/>
                </a:highlight>
              </a:rPr>
              <a:t>, for creating indirect data forwarding tunnel</a:t>
            </a:r>
            <a:r>
              <a:rPr lang="x-none" sz="1200" i="1" dirty="0"/>
              <a:t>. If multiple PGW-C+SMFs serves the UE, the AMF maps the EPS bearers for Data forwarding to the PGW-C+SMF address(es) based on the association between the EPS bearer ID(s) and PDU Session ID(s).</a:t>
            </a:r>
            <a:r>
              <a:rPr lang="en-GB" sz="1200" i="1" dirty="0"/>
              <a:t> In home-routed roaming case, the AMF requests the V-SMF to create indirect forwarding tunnel.</a:t>
            </a:r>
            <a:endParaRPr lang="en-US" sz="1200" i="1" dirty="0"/>
          </a:p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</a:rPr>
              <a:t>[Observation-2] </a:t>
            </a:r>
            <a:r>
              <a:rPr lang="en-US" sz="1600" dirty="0"/>
              <a:t>Indirect data forwarding tunnel(s) are established using the </a:t>
            </a:r>
            <a:r>
              <a:rPr lang="en-US" sz="1600" dirty="0">
                <a:solidFill>
                  <a:schemeClr val="accent1"/>
                </a:solidFill>
              </a:rPr>
              <a:t>same SMF </a:t>
            </a:r>
            <a:r>
              <a:rPr lang="en-US" sz="1600" dirty="0"/>
              <a:t>as for the PDU Session, which means </a:t>
            </a:r>
          </a:p>
          <a:p>
            <a:pPr marL="369888" lvl="1" indent="0">
              <a:buNone/>
            </a:pPr>
            <a:r>
              <a:rPr lang="en-US" sz="1600" dirty="0">
                <a:solidFill>
                  <a:schemeClr val="accent1"/>
                </a:solidFill>
              </a:rPr>
              <a:t>in HR roaming, </a:t>
            </a:r>
            <a:r>
              <a:rPr lang="en-US" sz="1600" dirty="0"/>
              <a:t>when the SM context in the V-SMF is released, it means the indirect data forwarding tunnel(s) if any are also released, i.e. </a:t>
            </a:r>
            <a:r>
              <a:rPr lang="en-US" sz="1600" dirty="0">
                <a:solidFill>
                  <a:schemeClr val="accent1"/>
                </a:solidFill>
              </a:rPr>
              <a:t>no separate signaling </a:t>
            </a:r>
            <a:r>
              <a:rPr lang="en-US" sz="1600" dirty="0"/>
              <a:t>is needed for release of indirect data forwarding tunnel(s)</a:t>
            </a:r>
          </a:p>
          <a:p>
            <a:pPr marL="369888" lvl="1" indent="0">
              <a:buNone/>
            </a:pPr>
            <a:endParaRPr lang="en-US" sz="1400" dirty="0">
              <a:solidFill>
                <a:schemeClr val="accent1"/>
              </a:solidFill>
            </a:endParaRPr>
          </a:p>
          <a:p>
            <a:pPr marL="369888" lvl="1" indent="0">
              <a:buNone/>
            </a:pPr>
            <a:r>
              <a:rPr lang="en-US" sz="1600" dirty="0">
                <a:solidFill>
                  <a:schemeClr val="accent1"/>
                </a:solidFill>
              </a:rPr>
              <a:t>NOTE</a:t>
            </a:r>
            <a:r>
              <a:rPr lang="en-US" sz="1600" dirty="0"/>
              <a:t>: TS 23.401 states “</a:t>
            </a:r>
            <a:r>
              <a:rPr lang="en-GB" sz="1600" i="1" dirty="0"/>
              <a:t>Indirect forwarding may be performed via a </a:t>
            </a:r>
            <a:r>
              <a:rPr lang="en-GB" sz="1600" i="1" dirty="0">
                <a:solidFill>
                  <a:schemeClr val="accent1"/>
                </a:solidFill>
              </a:rPr>
              <a:t>Serving GW </a:t>
            </a:r>
            <a:r>
              <a:rPr lang="en-GB" sz="1600" i="1" dirty="0"/>
              <a:t>which is </a:t>
            </a:r>
            <a:r>
              <a:rPr lang="en-GB" sz="1600" i="1" dirty="0">
                <a:solidFill>
                  <a:schemeClr val="accent1"/>
                </a:solidFill>
              </a:rPr>
              <a:t>different from the Serving GW used as the anchor point for the UE</a:t>
            </a:r>
            <a:r>
              <a:rPr lang="en-US" sz="1600" dirty="0"/>
              <a:t>”,  therefore separate signaling is need to release the indirect data forwarding tunnels.</a:t>
            </a:r>
          </a:p>
          <a:p>
            <a:pPr marL="0" indent="0">
              <a:buNone/>
            </a:pPr>
            <a:endParaRPr lang="en-US" sz="1600" dirty="0">
              <a:ea typeface="+mn-ea"/>
              <a:cs typeface="+mn-cs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8BDBF7-0BE3-49B6-ACE7-7591D3139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052" y="197791"/>
            <a:ext cx="11454909" cy="502916"/>
          </a:xfrm>
        </p:spPr>
        <p:txBody>
          <a:bodyPr/>
          <a:lstStyle/>
          <a:p>
            <a:r>
              <a:rPr lang="en-US" sz="3200" dirty="0"/>
              <a:t>Observations  (1/2)</a:t>
            </a:r>
          </a:p>
        </p:txBody>
      </p:sp>
    </p:spTree>
    <p:extLst>
      <p:ext uri="{BB962C8B-B14F-4D97-AF65-F5344CB8AC3E}">
        <p14:creationId xmlns:p14="http://schemas.microsoft.com/office/powerpoint/2010/main" val="771395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85E1DB8-8CC0-4EA9-B5FE-9123FE8DB0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0824" y="784694"/>
            <a:ext cx="11539749" cy="6073306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TS 23.502 (v15.5.1) has the following:</a:t>
            </a:r>
          </a:p>
          <a:p>
            <a:pPr marL="369888" lvl="1" indent="0">
              <a:buNone/>
            </a:pPr>
            <a:r>
              <a:rPr lang="en-US" sz="1200" i="1" dirty="0"/>
              <a:t>4</a:t>
            </a:r>
            <a:r>
              <a:rPr lang="x-none" sz="1200" i="1" dirty="0"/>
              <a:t>.11.1.2.1</a:t>
            </a:r>
            <a:r>
              <a:rPr lang="en-US" sz="1200" i="1" dirty="0"/>
              <a:t> </a:t>
            </a:r>
            <a:r>
              <a:rPr lang="x-none" sz="1200" i="1" dirty="0"/>
              <a:t>5GS to EPS handover using N26 interface</a:t>
            </a:r>
            <a:endParaRPr lang="en-US" sz="1200" i="1" dirty="0"/>
          </a:p>
          <a:p>
            <a:pPr marL="369888" lvl="1" indent="0">
              <a:buNone/>
            </a:pPr>
            <a:r>
              <a:rPr lang="en-US" sz="1100" dirty="0"/>
              <a:t>….</a:t>
            </a:r>
          </a:p>
          <a:p>
            <a:pPr marL="369888" lvl="1" indent="0">
              <a:buNone/>
            </a:pPr>
            <a:r>
              <a:rPr lang="x-none" sz="1200" i="1" dirty="0"/>
              <a:t>12d.	The AMF acknowledges MME with Relocation Complete Ack message. </a:t>
            </a:r>
            <a:r>
              <a:rPr lang="x-none" sz="1200" i="1" dirty="0">
                <a:highlight>
                  <a:srgbClr val="FFFF00"/>
                </a:highlight>
              </a:rPr>
              <a:t>A timer in AMF is started to supervise when resources in the in NG-RAN and PGW-C+SMF shall be released</a:t>
            </a:r>
            <a:r>
              <a:rPr lang="x-none" sz="1200" i="1" dirty="0"/>
              <a:t>.</a:t>
            </a:r>
            <a:endParaRPr lang="en-US" sz="1200" i="1" dirty="0"/>
          </a:p>
          <a:p>
            <a:pPr marL="0" indent="0">
              <a:spcBef>
                <a:spcPts val="600"/>
              </a:spcBef>
              <a:buNone/>
            </a:pPr>
            <a:r>
              <a:rPr lang="en-US" sz="1600" b="1" dirty="0">
                <a:solidFill>
                  <a:schemeClr val="accent1"/>
                </a:solidFill>
              </a:rPr>
              <a:t>[Observation-3] </a:t>
            </a:r>
            <a:r>
              <a:rPr lang="x-none" sz="1600" dirty="0"/>
              <a:t>A </a:t>
            </a:r>
            <a:r>
              <a:rPr lang="x-none" sz="1600" dirty="0">
                <a:solidFill>
                  <a:schemeClr val="accent1"/>
                </a:solidFill>
              </a:rPr>
              <a:t>timer in AMF </a:t>
            </a:r>
            <a:r>
              <a:rPr lang="x-none" sz="1600" dirty="0"/>
              <a:t>is started to supervise when resources</a:t>
            </a:r>
            <a:r>
              <a:rPr lang="en-US" sz="1600" dirty="0"/>
              <a:t> in RAN and in </a:t>
            </a:r>
            <a:r>
              <a:rPr lang="en-US" sz="1600" dirty="0">
                <a:solidFill>
                  <a:schemeClr val="accent1"/>
                </a:solidFill>
              </a:rPr>
              <a:t>PGW-C+SMF</a:t>
            </a:r>
            <a:r>
              <a:rPr lang="x-none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in the 5GS side shall be released when 5GS to EPS handover is completed, but it’s </a:t>
            </a:r>
            <a:r>
              <a:rPr lang="en-US" sz="1600" dirty="0">
                <a:solidFill>
                  <a:schemeClr val="accent1"/>
                </a:solidFill>
              </a:rPr>
              <a:t>unclear</a:t>
            </a:r>
            <a:r>
              <a:rPr lang="en-US" sz="1600" dirty="0"/>
              <a:t> what resource in PGW-C+SMF should be released.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dirty="0"/>
              <a:t>TS 23.502 (v15.5.1) has the following:</a:t>
            </a:r>
          </a:p>
          <a:p>
            <a:pPr marL="369888" lvl="1" indent="0">
              <a:buNone/>
            </a:pPr>
            <a:r>
              <a:rPr lang="x-none" sz="1200" i="1" dirty="0"/>
              <a:t>4.11.1.2.1</a:t>
            </a:r>
            <a:r>
              <a:rPr lang="en-US" sz="1200" i="1" dirty="0"/>
              <a:t> </a:t>
            </a:r>
            <a:r>
              <a:rPr lang="x-none" sz="1200" i="1" dirty="0"/>
              <a:t>5GS to EPS handover using N26 interface</a:t>
            </a:r>
            <a:endParaRPr lang="en-US" sz="1200" i="1" dirty="0"/>
          </a:p>
          <a:p>
            <a:pPr marL="369888" lvl="1" indent="0">
              <a:buNone/>
            </a:pPr>
            <a:r>
              <a:rPr lang="en-US" sz="1200" i="1" dirty="0"/>
              <a:t>…</a:t>
            </a:r>
          </a:p>
          <a:p>
            <a:pPr marL="369888" lvl="1" indent="0">
              <a:buNone/>
            </a:pPr>
            <a:r>
              <a:rPr lang="x-none" sz="1200" i="1" dirty="0">
                <a:solidFill>
                  <a:schemeClr val="tx2"/>
                </a:solidFill>
              </a:rPr>
              <a:t>2</a:t>
            </a:r>
            <a:r>
              <a:rPr lang="en-GB" sz="1200" i="1" dirty="0">
                <a:solidFill>
                  <a:schemeClr val="tx2"/>
                </a:solidFill>
              </a:rPr>
              <a:t>1</a:t>
            </a:r>
            <a:r>
              <a:rPr lang="x-none" sz="1200" i="1" dirty="0">
                <a:solidFill>
                  <a:schemeClr val="tx2"/>
                </a:solidFill>
              </a:rPr>
              <a:t>.</a:t>
            </a:r>
            <a:r>
              <a:rPr lang="en-US" sz="1200" i="1" dirty="0">
                <a:solidFill>
                  <a:schemeClr val="tx2"/>
                </a:solidFill>
              </a:rPr>
              <a:t>	</a:t>
            </a:r>
            <a:r>
              <a:rPr lang="x-none" sz="1200" i="1" dirty="0">
                <a:solidFill>
                  <a:schemeClr val="tx2"/>
                </a:solidFill>
              </a:rPr>
              <a:t>If indirect forwarding was used, then the expiry of the timer at AMF started at step </a:t>
            </a:r>
            <a:r>
              <a:rPr lang="x-none" sz="1200" b="1" i="1" dirty="0">
                <a:solidFill>
                  <a:schemeClr val="tx2"/>
                </a:solidFill>
                <a:highlight>
                  <a:srgbClr val="FFFF00"/>
                </a:highlight>
              </a:rPr>
              <a:t>12c</a:t>
            </a:r>
            <a:r>
              <a:rPr lang="x-none" sz="1200" b="1" i="1" dirty="0">
                <a:solidFill>
                  <a:schemeClr val="tx2"/>
                </a:solidFill>
              </a:rPr>
              <a:t> </a:t>
            </a:r>
            <a:r>
              <a:rPr lang="x-none" sz="1200" i="1" dirty="0">
                <a:solidFill>
                  <a:schemeClr val="tx2"/>
                </a:solidFill>
              </a:rPr>
              <a:t>triggers the AMF to </a:t>
            </a:r>
            <a:r>
              <a:rPr lang="en-GB" sz="1200" i="1" dirty="0">
                <a:solidFill>
                  <a:schemeClr val="tx2"/>
                </a:solidFill>
              </a:rPr>
              <a:t>invoke </a:t>
            </a:r>
            <a:r>
              <a:rPr lang="en-GB" sz="1200" i="1" dirty="0" err="1">
                <a:solidFill>
                  <a:schemeClr val="tx2"/>
                </a:solidFill>
              </a:rPr>
              <a:t>Nsmf_PDUSession_U</a:t>
            </a:r>
            <a:r>
              <a:rPr lang="en-GB" sz="1200" i="1" dirty="0" err="1">
                <a:solidFill>
                  <a:schemeClr val="tx2"/>
                </a:solidFill>
                <a:highlight>
                  <a:srgbClr val="FFFF00"/>
                </a:highlight>
              </a:rPr>
              <a:t>pdateSMContex</a:t>
            </a:r>
            <a:r>
              <a:rPr lang="en-GB" sz="1200" i="1" dirty="0" err="1">
                <a:solidFill>
                  <a:schemeClr val="tx2"/>
                </a:solidFill>
              </a:rPr>
              <a:t>t</a:t>
            </a:r>
            <a:r>
              <a:rPr lang="en-GB" sz="1200" i="1" dirty="0">
                <a:solidFill>
                  <a:schemeClr val="tx2"/>
                </a:solidFill>
              </a:rPr>
              <a:t> Request service operation with an indication to release the forwarding tunnels of the V-</a:t>
            </a:r>
            <a:r>
              <a:rPr lang="x-none" sz="1200" i="1" dirty="0">
                <a:solidFill>
                  <a:schemeClr val="tx2"/>
                </a:solidFill>
              </a:rPr>
              <a:t>SMF, in order to release temporary resources used for indirect forwarding that were allocated at step 10. The</a:t>
            </a:r>
            <a:r>
              <a:rPr lang="en-GB" sz="1200" i="1" dirty="0">
                <a:solidFill>
                  <a:schemeClr val="tx2"/>
                </a:solidFill>
              </a:rPr>
              <a:t> V-</a:t>
            </a:r>
            <a:r>
              <a:rPr lang="x-none" sz="1200" i="1" dirty="0">
                <a:solidFill>
                  <a:schemeClr val="tx2"/>
                </a:solidFill>
              </a:rPr>
              <a:t>SMF returns</a:t>
            </a:r>
            <a:r>
              <a:rPr lang="en-GB" sz="1200" i="1" dirty="0">
                <a:solidFill>
                  <a:schemeClr val="tx2"/>
                </a:solidFill>
              </a:rPr>
              <a:t> </a:t>
            </a:r>
            <a:r>
              <a:rPr lang="en-GB" sz="1200" i="1" dirty="0" err="1">
                <a:solidFill>
                  <a:schemeClr val="tx2"/>
                </a:solidFill>
              </a:rPr>
              <a:t>Nsmf_PDUSession_UpdateSMContext</a:t>
            </a:r>
            <a:r>
              <a:rPr lang="x-none" sz="1200" i="1" dirty="0">
                <a:solidFill>
                  <a:schemeClr val="tx2"/>
                </a:solidFill>
              </a:rPr>
              <a:t> Response message.</a:t>
            </a:r>
            <a:endParaRPr lang="en-US" sz="1200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6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</a:rPr>
              <a:t>[Observation-4] </a:t>
            </a:r>
            <a:r>
              <a:rPr lang="en-US" sz="1600" dirty="0">
                <a:solidFill>
                  <a:srgbClr val="242424"/>
                </a:solidFill>
              </a:rPr>
              <a:t>Step 21 is a bit confusing (1) </a:t>
            </a:r>
            <a:r>
              <a:rPr lang="en-US" sz="1600" dirty="0"/>
              <a:t>No timer was started in step 12c ; (2) </a:t>
            </a:r>
            <a:r>
              <a:rPr lang="en-GB" sz="1600" dirty="0" err="1"/>
              <a:t>Nsmf_PDUSession_UpdateSMContext</a:t>
            </a:r>
            <a:r>
              <a:rPr lang="x-none" sz="1600" dirty="0"/>
              <a:t> </a:t>
            </a:r>
            <a:r>
              <a:rPr lang="en-US" sz="1600" dirty="0"/>
              <a:t>releases only resource for indirect forwarding tunnels, but the release of SM context in V-SMF is not mentioned. 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257E39-64AD-46E5-A52E-104FD1E70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595" y="174592"/>
            <a:ext cx="11690579" cy="777515"/>
          </a:xfrm>
        </p:spPr>
        <p:txBody>
          <a:bodyPr/>
          <a:lstStyle/>
          <a:p>
            <a:r>
              <a:rPr lang="en-US" sz="3600" dirty="0"/>
              <a:t>Discussion (2/3)</a:t>
            </a:r>
          </a:p>
        </p:txBody>
      </p:sp>
    </p:spTree>
    <p:extLst>
      <p:ext uri="{BB962C8B-B14F-4D97-AF65-F5344CB8AC3E}">
        <p14:creationId xmlns:p14="http://schemas.microsoft.com/office/powerpoint/2010/main" val="928990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F93A3F-7645-43A6-91D6-1074AC3421B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483743"/>
            <a:ext cx="11502666" cy="4753544"/>
          </a:xfrm>
        </p:spPr>
        <p:txBody>
          <a:bodyPr/>
          <a:lstStyle/>
          <a:p>
            <a:r>
              <a:rPr lang="en-US" dirty="0"/>
              <a:t>In </a:t>
            </a:r>
            <a:r>
              <a:rPr lang="en-US" dirty="0">
                <a:solidFill>
                  <a:schemeClr val="accent1"/>
                </a:solidFill>
              </a:rPr>
              <a:t>home routed roaming</a:t>
            </a:r>
            <a:r>
              <a:rPr lang="en-US" dirty="0"/>
              <a:t>, the SM context in the V-SMF shall be released. Per </a:t>
            </a:r>
            <a:r>
              <a:rPr lang="en-US" b="1" dirty="0">
                <a:solidFill>
                  <a:schemeClr val="accent1"/>
                </a:solidFill>
              </a:rPr>
              <a:t>[Observation-1], </a:t>
            </a:r>
            <a:r>
              <a:rPr lang="en-GB" dirty="0"/>
              <a:t>Nsmf_PDUSession_ReleaseSMContext is used.</a:t>
            </a:r>
          </a:p>
          <a:p>
            <a:pPr marL="369888" lvl="1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[Proposal-1] </a:t>
            </a:r>
            <a:r>
              <a:rPr lang="en-GB" dirty="0">
                <a:solidFill>
                  <a:schemeClr val="accent5"/>
                </a:solidFill>
              </a:rPr>
              <a:t>For home routed roaming, </a:t>
            </a:r>
            <a:r>
              <a:rPr lang="en-GB" dirty="0"/>
              <a:t>it’s proposed that the source AMF use Nsmf_PDUSession_ReleaseSMContext at expiration of the timer started at step 12d to release the SM context in V-SMF. The indirect data forwarding tunnels if any are released together.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For non-roaming or LBO roaming, the PGW-C+SMF is aware of the completeness of PGW-C+SMF (i.e. when Modify Bearer Response is sent), </a:t>
            </a:r>
          </a:p>
          <a:p>
            <a:pPr marL="369888" lvl="1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[Proposal-2]  </a:t>
            </a:r>
            <a:r>
              <a:rPr lang="en-GB" dirty="0"/>
              <a:t>It’s proposed that the PGW-C+SMF, </a:t>
            </a:r>
            <a:r>
              <a:rPr lang="en-GB"/>
              <a:t>when getting </a:t>
            </a:r>
            <a:r>
              <a:rPr lang="en-GB" dirty="0"/>
              <a:t>to know that 5GS to EPS handover </a:t>
            </a:r>
            <a:r>
              <a:rPr lang="en-GB"/>
              <a:t>is complete, </a:t>
            </a:r>
            <a:r>
              <a:rPr lang="en-US" dirty="0"/>
              <a:t>release the indirect data forwarding tunnels (if any) which may be after some delay.</a:t>
            </a:r>
          </a:p>
          <a:p>
            <a:endParaRPr lang="en-US" dirty="0"/>
          </a:p>
          <a:p>
            <a:pPr marL="369888" lvl="1" indent="0">
              <a:buNone/>
            </a:pPr>
            <a:r>
              <a:rPr lang="en-US" dirty="0"/>
              <a:t>23.502 CR1337 (S2-1905092) and 23.502CR1338 (S2-1905093)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8EE5F9-D277-4F1E-B373-C1B0A1FA1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552492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E3033C-96AE-48F9-9251-63DD283A1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436" y="2863272"/>
            <a:ext cx="5975928" cy="1016001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69127631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 cap="flat" cmpd="sng" algn="ctr">
          <a:solidFill>
            <a:schemeClr val="tx2">
              <a:lumMod val="75000"/>
              <a:lumOff val="2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/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algn="l">
          <a:buClr>
            <a:schemeClr val="tx1"/>
          </a:buClr>
          <a:defRPr sz="1200" dirty="0" smtClean="0">
            <a:solidFill>
              <a:schemeClr val="accent1"/>
            </a:solidFill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22956</TotalTime>
  <Words>537</Words>
  <Application>Microsoft Office PowerPoint</Application>
  <PresentationFormat>Widescreen</PresentationFormat>
  <Paragraphs>116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Ericsson Hilda</vt:lpstr>
      <vt:lpstr>Ericsson Technical Icons</vt:lpstr>
      <vt:lpstr>Ericsson Hilda Light</vt:lpstr>
      <vt:lpstr>PresentationTemplate2017</vt:lpstr>
      <vt:lpstr>Source: Ericsson  Title: Resource Release at 5GS to EPS handover with N26  Document for:  Discussion/Agreement  Agenda Item:  6.5.9   Work Item / Release: 5GS_Ph1 </vt:lpstr>
      <vt:lpstr>Discussion (1/3) Resource to be released at 5GS when 5GS to EPS handover (with N26) is completed </vt:lpstr>
      <vt:lpstr>Observations  (1/2)</vt:lpstr>
      <vt:lpstr>Discussion (2/3)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Source: Ericsson  Title: Resource Release at 5GS to EPS handover with N26  Document for:  Discussion/Agreement  Agenda Item:  6.5.9   Work Item / Release: 5GS_Ph1 </dc:title>
  <dc:creator/>
  <cp:keywords/>
  <dc:description>Rev </dc:description>
  <cp:lastModifiedBy>Ericsson JG</cp:lastModifiedBy>
  <cp:revision>832</cp:revision>
  <dcterms:created xsi:type="dcterms:W3CDTF">2018-10-10T06:53:35Z</dcterms:created>
  <dcterms:modified xsi:type="dcterms:W3CDTF">2019-05-07T07:37:32Z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2019-05-07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  <property fmtid="{D5CDD505-2E9C-101B-9397-08002B2CF9AE}" pid="50" name="UpdateProcess">
    <vt:lpwstr>End</vt:lpwstr>
  </property>
  <property fmtid="{D5CDD505-2E9C-101B-9397-08002B2CF9AE}" pid="51" name="Prepared">
    <vt:lpwstr/>
  </property>
  <property fmtid="{D5CDD505-2E9C-101B-9397-08002B2CF9AE}" pid="52" name="ApprovedBy">
    <vt:lpwstr/>
  </property>
  <property fmtid="{D5CDD505-2E9C-101B-9397-08002B2CF9AE}" pid="53" name="DocNo">
    <vt:lpwstr/>
  </property>
  <property fmtid="{D5CDD505-2E9C-101B-9397-08002B2CF9AE}" pid="54" name="Checked">
    <vt:lpwstr/>
  </property>
  <property fmtid="{D5CDD505-2E9C-101B-9397-08002B2CF9AE}" pid="55" name="Revision">
    <vt:lpwstr/>
  </property>
  <property fmtid="{D5CDD505-2E9C-101B-9397-08002B2CF9AE}" pid="56" name="DocName">
    <vt:lpwstr/>
  </property>
  <property fmtid="{D5CDD505-2E9C-101B-9397-08002B2CF9AE}" pid="57" name="Title">
    <vt:lpwstr/>
  </property>
  <property fmtid="{D5CDD505-2E9C-101B-9397-08002B2CF9AE}" pid="58" name="Date">
    <vt:lpwstr>2019-05-07</vt:lpwstr>
  </property>
  <property fmtid="{D5CDD505-2E9C-101B-9397-08002B2CF9AE}" pid="59" name="Reference">
    <vt:lpwstr/>
  </property>
  <property fmtid="{D5CDD505-2E9C-101B-9397-08002B2CF9AE}" pid="60" name="chkConf">
    <vt:bool>false</vt:bool>
  </property>
  <property fmtid="{D5CDD505-2E9C-101B-9397-08002B2CF9AE}" pid="61" name="ExtConf">
    <vt:lpwstr/>
  </property>
  <property fmtid="{D5CDD505-2E9C-101B-9397-08002B2CF9AE}" pid="62" name="chkExtConf">
    <vt:bool>false</vt:bool>
  </property>
</Properties>
</file>